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sldIdLst>
    <p:sldId id="257" r:id="rId2"/>
    <p:sldId id="259" r:id="rId3"/>
    <p:sldId id="286" r:id="rId4"/>
    <p:sldId id="326" r:id="rId5"/>
    <p:sldId id="320" r:id="rId6"/>
    <p:sldId id="325" r:id="rId7"/>
    <p:sldId id="327" r:id="rId8"/>
    <p:sldId id="287" r:id="rId9"/>
    <p:sldId id="322" r:id="rId10"/>
    <p:sldId id="290" r:id="rId11"/>
    <p:sldId id="292" r:id="rId12"/>
    <p:sldId id="293" r:id="rId13"/>
    <p:sldId id="299" r:id="rId14"/>
    <p:sldId id="328" r:id="rId15"/>
    <p:sldId id="318" r:id="rId16"/>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Средний стиль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015" autoAdjust="0"/>
    <p:restoredTop sz="91582" autoAdjust="0"/>
  </p:normalViewPr>
  <p:slideViewPr>
    <p:cSldViewPr snapToGrid="0">
      <p:cViewPr>
        <p:scale>
          <a:sx n="87" d="100"/>
          <a:sy n="87" d="100"/>
        </p:scale>
        <p:origin x="-437" y="13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32FFFB4-3FEF-49A1-87CB-BE18CA9A82D0}" type="datetimeFigureOut">
              <a:rPr lang="ru-RU" smtClean="0"/>
              <a:t>29.10.2021</a:t>
            </a:fld>
            <a:endParaRPr lang="ru-RU"/>
          </a:p>
        </p:txBody>
      </p:sp>
      <p:sp>
        <p:nvSpPr>
          <p:cNvPr id="4" name="Образ слайда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6" name="Нижний колонтитул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2769F60-8B54-467C-B3BE-9A1B44DF47FC}" type="slidenum">
              <a:rPr lang="ru-RU" smtClean="0"/>
              <a:t>‹#›</a:t>
            </a:fld>
            <a:endParaRPr lang="ru-RU"/>
          </a:p>
        </p:txBody>
      </p:sp>
    </p:spTree>
    <p:extLst>
      <p:ext uri="{BB962C8B-B14F-4D97-AF65-F5344CB8AC3E}">
        <p14:creationId xmlns:p14="http://schemas.microsoft.com/office/powerpoint/2010/main" val="188363424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92769F60-8B54-467C-B3BE-9A1B44DF47FC}" type="slidenum">
              <a:rPr lang="ru-RU" smtClean="0"/>
              <a:t>11</a:t>
            </a:fld>
            <a:endParaRPr lang="ru-RU"/>
          </a:p>
        </p:txBody>
      </p:sp>
    </p:spTree>
    <p:extLst>
      <p:ext uri="{BB962C8B-B14F-4D97-AF65-F5344CB8AC3E}">
        <p14:creationId xmlns:p14="http://schemas.microsoft.com/office/powerpoint/2010/main" val="10087945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24000" y="1122363"/>
            <a:ext cx="9144000" cy="2387600"/>
          </a:xfrm>
        </p:spPr>
        <p:txBody>
          <a:bodyPr anchor="b"/>
          <a:lstStyle>
            <a:lvl1pPr algn="ctr">
              <a:defRPr sz="6000"/>
            </a:lvl1pPr>
          </a:lstStyle>
          <a:p>
            <a:r>
              <a:rPr lang="ru-RU"/>
              <a:t>Образец заголовка</a:t>
            </a:r>
          </a:p>
        </p:txBody>
      </p:sp>
      <p:sp>
        <p:nvSpPr>
          <p:cNvPr id="3" name="Подзаголовок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p>
        </p:txBody>
      </p:sp>
      <p:sp>
        <p:nvSpPr>
          <p:cNvPr id="4" name="Дата 3"/>
          <p:cNvSpPr>
            <a:spLocks noGrp="1"/>
          </p:cNvSpPr>
          <p:nvPr>
            <p:ph type="dt" sz="half" idx="10"/>
          </p:nvPr>
        </p:nvSpPr>
        <p:spPr/>
        <p:txBody>
          <a:bodyPr/>
          <a:lstStyle/>
          <a:p>
            <a:fld id="{458ED184-AF95-488A-8B08-8B69184304AD}" type="datetimeFigureOut">
              <a:rPr lang="ru-RU" smtClean="0"/>
              <a:t>29.10.2021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6DA9794D-C5CE-4464-B546-7A93E9D922E2}" type="slidenum">
              <a:rPr lang="ru-RU" smtClean="0"/>
              <a:t>‹#›</a:t>
            </a:fld>
            <a:endParaRPr lang="ru-RU"/>
          </a:p>
        </p:txBody>
      </p:sp>
    </p:spTree>
    <p:extLst>
      <p:ext uri="{BB962C8B-B14F-4D97-AF65-F5344CB8AC3E}">
        <p14:creationId xmlns:p14="http://schemas.microsoft.com/office/powerpoint/2010/main" val="28863658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Вертикальный текст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fld id="{458ED184-AF95-488A-8B08-8B69184304AD}" type="datetimeFigureOut">
              <a:rPr lang="ru-RU" smtClean="0"/>
              <a:t>29.10.2021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6DA9794D-C5CE-4464-B546-7A93E9D922E2}" type="slidenum">
              <a:rPr lang="ru-RU" smtClean="0"/>
              <a:t>‹#›</a:t>
            </a:fld>
            <a:endParaRPr lang="ru-RU"/>
          </a:p>
        </p:txBody>
      </p:sp>
    </p:spTree>
    <p:extLst>
      <p:ext uri="{BB962C8B-B14F-4D97-AF65-F5344CB8AC3E}">
        <p14:creationId xmlns:p14="http://schemas.microsoft.com/office/powerpoint/2010/main" val="33218239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8724900" y="365125"/>
            <a:ext cx="2628900" cy="5811838"/>
          </a:xfrm>
        </p:spPr>
        <p:txBody>
          <a:bodyPr vert="eaVert"/>
          <a:lstStyle/>
          <a:p>
            <a:r>
              <a:rPr lang="ru-RU"/>
              <a:t>Образец заголовка</a:t>
            </a:r>
          </a:p>
        </p:txBody>
      </p:sp>
      <p:sp>
        <p:nvSpPr>
          <p:cNvPr id="3" name="Вертикальный текст 2"/>
          <p:cNvSpPr>
            <a:spLocks noGrp="1"/>
          </p:cNvSpPr>
          <p:nvPr>
            <p:ph type="body" orient="vert" idx="1"/>
          </p:nvPr>
        </p:nvSpPr>
        <p:spPr>
          <a:xfrm>
            <a:off x="838200" y="365125"/>
            <a:ext cx="7734300" cy="5811838"/>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fld id="{458ED184-AF95-488A-8B08-8B69184304AD}" type="datetimeFigureOut">
              <a:rPr lang="ru-RU" smtClean="0"/>
              <a:t>29.10.2021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6DA9794D-C5CE-4464-B546-7A93E9D922E2}" type="slidenum">
              <a:rPr lang="ru-RU" smtClean="0"/>
              <a:t>‹#›</a:t>
            </a:fld>
            <a:endParaRPr lang="ru-RU"/>
          </a:p>
        </p:txBody>
      </p:sp>
    </p:spTree>
    <p:extLst>
      <p:ext uri="{BB962C8B-B14F-4D97-AF65-F5344CB8AC3E}">
        <p14:creationId xmlns:p14="http://schemas.microsoft.com/office/powerpoint/2010/main" val="20774977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Объект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fld id="{458ED184-AF95-488A-8B08-8B69184304AD}" type="datetimeFigureOut">
              <a:rPr lang="ru-RU" smtClean="0"/>
              <a:t>29.10.2021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6DA9794D-C5CE-4464-B546-7A93E9D922E2}" type="slidenum">
              <a:rPr lang="ru-RU" smtClean="0"/>
              <a:t>‹#›</a:t>
            </a:fld>
            <a:endParaRPr lang="ru-RU"/>
          </a:p>
        </p:txBody>
      </p:sp>
    </p:spTree>
    <p:extLst>
      <p:ext uri="{BB962C8B-B14F-4D97-AF65-F5344CB8AC3E}">
        <p14:creationId xmlns:p14="http://schemas.microsoft.com/office/powerpoint/2010/main" val="18226195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1850" y="1709738"/>
            <a:ext cx="10515600" cy="2852737"/>
          </a:xfrm>
        </p:spPr>
        <p:txBody>
          <a:bodyPr anchor="b"/>
          <a:lstStyle>
            <a:lvl1pPr>
              <a:defRPr sz="6000"/>
            </a:lvl1pPr>
          </a:lstStyle>
          <a:p>
            <a:r>
              <a:rPr lang="ru-RU"/>
              <a:t>Образец заголовка</a:t>
            </a:r>
          </a:p>
        </p:txBody>
      </p:sp>
      <p:sp>
        <p:nvSpPr>
          <p:cNvPr id="3" name="Текст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a:t>Образец текста</a:t>
            </a:r>
          </a:p>
        </p:txBody>
      </p:sp>
      <p:sp>
        <p:nvSpPr>
          <p:cNvPr id="4" name="Дата 3"/>
          <p:cNvSpPr>
            <a:spLocks noGrp="1"/>
          </p:cNvSpPr>
          <p:nvPr>
            <p:ph type="dt" sz="half" idx="10"/>
          </p:nvPr>
        </p:nvSpPr>
        <p:spPr/>
        <p:txBody>
          <a:bodyPr/>
          <a:lstStyle/>
          <a:p>
            <a:fld id="{458ED184-AF95-488A-8B08-8B69184304AD}" type="datetimeFigureOut">
              <a:rPr lang="ru-RU" smtClean="0"/>
              <a:t>29.10.2021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6DA9794D-C5CE-4464-B546-7A93E9D922E2}" type="slidenum">
              <a:rPr lang="ru-RU" smtClean="0"/>
              <a:t>‹#›</a:t>
            </a:fld>
            <a:endParaRPr lang="ru-RU"/>
          </a:p>
        </p:txBody>
      </p:sp>
    </p:spTree>
    <p:extLst>
      <p:ext uri="{BB962C8B-B14F-4D97-AF65-F5344CB8AC3E}">
        <p14:creationId xmlns:p14="http://schemas.microsoft.com/office/powerpoint/2010/main" val="1421971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Объект 2"/>
          <p:cNvSpPr>
            <a:spLocks noGrp="1"/>
          </p:cNvSpPr>
          <p:nvPr>
            <p:ph sz="half" idx="1"/>
          </p:nvPr>
        </p:nvSpPr>
        <p:spPr>
          <a:xfrm>
            <a:off x="838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Объект 3"/>
          <p:cNvSpPr>
            <a:spLocks noGrp="1"/>
          </p:cNvSpPr>
          <p:nvPr>
            <p:ph sz="half" idx="2"/>
          </p:nvPr>
        </p:nvSpPr>
        <p:spPr>
          <a:xfrm>
            <a:off x="6172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Дата 4"/>
          <p:cNvSpPr>
            <a:spLocks noGrp="1"/>
          </p:cNvSpPr>
          <p:nvPr>
            <p:ph type="dt" sz="half" idx="10"/>
          </p:nvPr>
        </p:nvSpPr>
        <p:spPr/>
        <p:txBody>
          <a:bodyPr/>
          <a:lstStyle/>
          <a:p>
            <a:fld id="{458ED184-AF95-488A-8B08-8B69184304AD}" type="datetimeFigureOut">
              <a:rPr lang="ru-RU" smtClean="0"/>
              <a:t>29.10.2021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6DA9794D-C5CE-4464-B546-7A93E9D922E2}" type="slidenum">
              <a:rPr lang="ru-RU" smtClean="0"/>
              <a:t>‹#›</a:t>
            </a:fld>
            <a:endParaRPr lang="ru-RU"/>
          </a:p>
        </p:txBody>
      </p:sp>
    </p:spTree>
    <p:extLst>
      <p:ext uri="{BB962C8B-B14F-4D97-AF65-F5344CB8AC3E}">
        <p14:creationId xmlns:p14="http://schemas.microsoft.com/office/powerpoint/2010/main" val="1688457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365125"/>
            <a:ext cx="10515600" cy="1325563"/>
          </a:xfrm>
        </p:spPr>
        <p:txBody>
          <a:bodyPr/>
          <a:lstStyle/>
          <a:p>
            <a:r>
              <a:rPr lang="ru-RU"/>
              <a:t>Образец заголовка</a:t>
            </a:r>
          </a:p>
        </p:txBody>
      </p:sp>
      <p:sp>
        <p:nvSpPr>
          <p:cNvPr id="3" name="Текст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Объект 3"/>
          <p:cNvSpPr>
            <a:spLocks noGrp="1"/>
          </p:cNvSpPr>
          <p:nvPr>
            <p:ph sz="half" idx="2"/>
          </p:nvPr>
        </p:nvSpPr>
        <p:spPr>
          <a:xfrm>
            <a:off x="839788" y="2505075"/>
            <a:ext cx="5157787"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Текст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Объект 5"/>
          <p:cNvSpPr>
            <a:spLocks noGrp="1"/>
          </p:cNvSpPr>
          <p:nvPr>
            <p:ph sz="quarter" idx="4"/>
          </p:nvPr>
        </p:nvSpPr>
        <p:spPr>
          <a:xfrm>
            <a:off x="6172200" y="2505075"/>
            <a:ext cx="5183188"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7" name="Дата 6"/>
          <p:cNvSpPr>
            <a:spLocks noGrp="1"/>
          </p:cNvSpPr>
          <p:nvPr>
            <p:ph type="dt" sz="half" idx="10"/>
          </p:nvPr>
        </p:nvSpPr>
        <p:spPr/>
        <p:txBody>
          <a:bodyPr/>
          <a:lstStyle/>
          <a:p>
            <a:fld id="{458ED184-AF95-488A-8B08-8B69184304AD}" type="datetimeFigureOut">
              <a:rPr lang="ru-RU" smtClean="0"/>
              <a:t>29.10.2021</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6DA9794D-C5CE-4464-B546-7A93E9D922E2}" type="slidenum">
              <a:rPr lang="ru-RU" smtClean="0"/>
              <a:t>‹#›</a:t>
            </a:fld>
            <a:endParaRPr lang="ru-RU"/>
          </a:p>
        </p:txBody>
      </p:sp>
    </p:spTree>
    <p:extLst>
      <p:ext uri="{BB962C8B-B14F-4D97-AF65-F5344CB8AC3E}">
        <p14:creationId xmlns:p14="http://schemas.microsoft.com/office/powerpoint/2010/main" val="10172899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Дата 2"/>
          <p:cNvSpPr>
            <a:spLocks noGrp="1"/>
          </p:cNvSpPr>
          <p:nvPr>
            <p:ph type="dt" sz="half" idx="10"/>
          </p:nvPr>
        </p:nvSpPr>
        <p:spPr/>
        <p:txBody>
          <a:bodyPr/>
          <a:lstStyle/>
          <a:p>
            <a:fld id="{458ED184-AF95-488A-8B08-8B69184304AD}" type="datetimeFigureOut">
              <a:rPr lang="ru-RU" smtClean="0"/>
              <a:t>29.10.2021</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6DA9794D-C5CE-4464-B546-7A93E9D922E2}" type="slidenum">
              <a:rPr lang="ru-RU" smtClean="0"/>
              <a:t>‹#›</a:t>
            </a:fld>
            <a:endParaRPr lang="ru-RU"/>
          </a:p>
        </p:txBody>
      </p:sp>
    </p:spTree>
    <p:extLst>
      <p:ext uri="{BB962C8B-B14F-4D97-AF65-F5344CB8AC3E}">
        <p14:creationId xmlns:p14="http://schemas.microsoft.com/office/powerpoint/2010/main" val="33150391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458ED184-AF95-488A-8B08-8B69184304AD}" type="datetimeFigureOut">
              <a:rPr lang="ru-RU" smtClean="0"/>
              <a:t>29.10.2021</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6DA9794D-C5CE-4464-B546-7A93E9D922E2}" type="slidenum">
              <a:rPr lang="ru-RU" smtClean="0"/>
              <a:t>‹#›</a:t>
            </a:fld>
            <a:endParaRPr lang="ru-RU"/>
          </a:p>
        </p:txBody>
      </p:sp>
    </p:spTree>
    <p:extLst>
      <p:ext uri="{BB962C8B-B14F-4D97-AF65-F5344CB8AC3E}">
        <p14:creationId xmlns:p14="http://schemas.microsoft.com/office/powerpoint/2010/main" val="21620055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a:t>Образец заголовка</a:t>
            </a:r>
          </a:p>
        </p:txBody>
      </p:sp>
      <p:sp>
        <p:nvSpPr>
          <p:cNvPr id="3" name="Объект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Дата 4"/>
          <p:cNvSpPr>
            <a:spLocks noGrp="1"/>
          </p:cNvSpPr>
          <p:nvPr>
            <p:ph type="dt" sz="half" idx="10"/>
          </p:nvPr>
        </p:nvSpPr>
        <p:spPr/>
        <p:txBody>
          <a:bodyPr/>
          <a:lstStyle/>
          <a:p>
            <a:fld id="{458ED184-AF95-488A-8B08-8B69184304AD}" type="datetimeFigureOut">
              <a:rPr lang="ru-RU" smtClean="0"/>
              <a:t>29.10.2021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6DA9794D-C5CE-4464-B546-7A93E9D922E2}" type="slidenum">
              <a:rPr lang="ru-RU" smtClean="0"/>
              <a:t>‹#›</a:t>
            </a:fld>
            <a:endParaRPr lang="ru-RU"/>
          </a:p>
        </p:txBody>
      </p:sp>
    </p:spTree>
    <p:extLst>
      <p:ext uri="{BB962C8B-B14F-4D97-AF65-F5344CB8AC3E}">
        <p14:creationId xmlns:p14="http://schemas.microsoft.com/office/powerpoint/2010/main" val="5846295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a:t>Образец заголовка</a:t>
            </a:r>
          </a:p>
        </p:txBody>
      </p:sp>
      <p:sp>
        <p:nvSpPr>
          <p:cNvPr id="3" name="Рисунок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Дата 4"/>
          <p:cNvSpPr>
            <a:spLocks noGrp="1"/>
          </p:cNvSpPr>
          <p:nvPr>
            <p:ph type="dt" sz="half" idx="10"/>
          </p:nvPr>
        </p:nvSpPr>
        <p:spPr/>
        <p:txBody>
          <a:bodyPr/>
          <a:lstStyle/>
          <a:p>
            <a:fld id="{458ED184-AF95-488A-8B08-8B69184304AD}" type="datetimeFigureOut">
              <a:rPr lang="ru-RU" smtClean="0"/>
              <a:t>29.10.2021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6DA9794D-C5CE-4464-B546-7A93E9D922E2}" type="slidenum">
              <a:rPr lang="ru-RU" smtClean="0"/>
              <a:t>‹#›</a:t>
            </a:fld>
            <a:endParaRPr lang="ru-RU"/>
          </a:p>
        </p:txBody>
      </p:sp>
    </p:spTree>
    <p:extLst>
      <p:ext uri="{BB962C8B-B14F-4D97-AF65-F5344CB8AC3E}">
        <p14:creationId xmlns:p14="http://schemas.microsoft.com/office/powerpoint/2010/main" val="23899588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p>
        </p:txBody>
      </p:sp>
      <p:sp>
        <p:nvSpPr>
          <p:cNvPr id="3" name="Текст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58ED184-AF95-488A-8B08-8B69184304AD}" type="datetimeFigureOut">
              <a:rPr lang="ru-RU" smtClean="0"/>
              <a:t>29.10.2021</a:t>
            </a:fld>
            <a:endParaRPr lang="ru-RU"/>
          </a:p>
        </p:txBody>
      </p:sp>
      <p:sp>
        <p:nvSpPr>
          <p:cNvPr id="5" name="Нижний колонтитул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DA9794D-C5CE-4464-B546-7A93E9D922E2}" type="slidenum">
              <a:rPr lang="ru-RU" smtClean="0"/>
              <a:t>‹#›</a:t>
            </a:fld>
            <a:endParaRPr lang="ru-RU"/>
          </a:p>
        </p:txBody>
      </p:sp>
    </p:spTree>
    <p:extLst>
      <p:ext uri="{BB962C8B-B14F-4D97-AF65-F5344CB8AC3E}">
        <p14:creationId xmlns:p14="http://schemas.microsoft.com/office/powerpoint/2010/main" val="68963719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2"/>
          <p:cNvSpPr/>
          <p:nvPr/>
        </p:nvSpPr>
        <p:spPr>
          <a:xfrm>
            <a:off x="1151793" y="1547446"/>
            <a:ext cx="9135208" cy="2585323"/>
          </a:xfrm>
          <a:prstGeom prst="rect">
            <a:avLst/>
          </a:prstGeom>
        </p:spPr>
        <p:txBody>
          <a:bodyPr wrap="square">
            <a:spAutoFit/>
          </a:bodyPr>
          <a:lstStyle/>
          <a:p>
            <a:pPr algn="ctr"/>
            <a:r>
              <a:rPr lang="ru-RU" sz="3600" b="1" dirty="0">
                <a:latin typeface="Times New Roman" panose="02020603050405020304" pitchFamily="18" charset="0"/>
                <a:cs typeface="Times New Roman" panose="02020603050405020304" pitchFamily="18" charset="0"/>
              </a:rPr>
              <a:t>9</a:t>
            </a:r>
            <a:r>
              <a:rPr lang="kk-KZ" sz="3600" b="1" dirty="0">
                <a:latin typeface="Times New Roman" panose="02020603050405020304" pitchFamily="18" charset="0"/>
                <a:cs typeface="Times New Roman" panose="02020603050405020304" pitchFamily="18" charset="0"/>
              </a:rPr>
              <a:t>-дәріс</a:t>
            </a:r>
            <a:r>
              <a:rPr lang="ru-RU" sz="3600" b="1" dirty="0">
                <a:latin typeface="Times New Roman" panose="02020603050405020304" pitchFamily="18" charset="0"/>
                <a:cs typeface="Times New Roman" panose="02020603050405020304" pitchFamily="18" charset="0"/>
              </a:rPr>
              <a:t>. </a:t>
            </a:r>
            <a:br>
              <a:rPr lang="ru-RU" sz="3600" b="1" dirty="0">
                <a:latin typeface="Times New Roman" panose="02020603050405020304" pitchFamily="18" charset="0"/>
                <a:cs typeface="Times New Roman" panose="02020603050405020304" pitchFamily="18" charset="0"/>
              </a:rPr>
            </a:br>
            <a:r>
              <a:rPr lang="kk-KZ" sz="3600" b="1" dirty="0">
                <a:latin typeface="Times New Roman" panose="02020603050405020304" pitchFamily="18" charset="0"/>
                <a:cs typeface="Times New Roman" panose="02020603050405020304" pitchFamily="18" charset="0"/>
              </a:rPr>
              <a:t>Салықтық оңтайландыру және компаниядағы салықтық оңтайландыру принциптері</a:t>
            </a:r>
            <a:r>
              <a:rPr lang="ru-RU" dirty="0"/>
              <a:t/>
            </a:r>
            <a:br>
              <a:rPr lang="ru-RU" dirty="0"/>
            </a:br>
            <a:endParaRPr lang="ru-RU" dirty="0"/>
          </a:p>
        </p:txBody>
      </p:sp>
    </p:spTree>
    <p:extLst>
      <p:ext uri="{BB962C8B-B14F-4D97-AF65-F5344CB8AC3E}">
        <p14:creationId xmlns:p14="http://schemas.microsoft.com/office/powerpoint/2010/main" val="15080227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148590"/>
            <a:ext cx="10980420" cy="1137725"/>
          </a:xfrm>
          <a:solidFill>
            <a:schemeClr val="accent4">
              <a:lumMod val="20000"/>
              <a:lumOff val="80000"/>
            </a:schemeClr>
          </a:solidFill>
        </p:spPr>
        <p:txBody>
          <a:bodyPr>
            <a:normAutofit/>
          </a:bodyPr>
          <a:lstStyle/>
          <a:p>
            <a:r>
              <a:rPr lang="ru-RU" sz="3200" b="1" dirty="0" err="1">
                <a:latin typeface="Arial" panose="020B0604020202020204" pitchFamily="34" charset="0"/>
                <a:cs typeface="Arial" panose="020B0604020202020204" pitchFamily="34" charset="0"/>
              </a:rPr>
              <a:t>Салықтарды</a:t>
            </a:r>
            <a:r>
              <a:rPr lang="ru-RU" sz="3200" b="1" dirty="0">
                <a:latin typeface="Arial" panose="020B0604020202020204" pitchFamily="34" charset="0"/>
                <a:cs typeface="Arial" panose="020B0604020202020204" pitchFamily="34" charset="0"/>
              </a:rPr>
              <a:t> </a:t>
            </a:r>
            <a:r>
              <a:rPr lang="ru-RU" sz="3200" b="1" dirty="0" err="1">
                <a:latin typeface="Arial" panose="020B0604020202020204" pitchFamily="34" charset="0"/>
                <a:cs typeface="Arial" panose="020B0604020202020204" pitchFamily="34" charset="0"/>
              </a:rPr>
              <a:t>оңтайландыру</a:t>
            </a:r>
            <a:r>
              <a:rPr lang="ru-RU" sz="3200" b="1" dirty="0">
                <a:latin typeface="Arial" panose="020B0604020202020204" pitchFamily="34" charset="0"/>
                <a:cs typeface="Arial" panose="020B0604020202020204" pitchFamily="34" charset="0"/>
              </a:rPr>
              <a:t> </a:t>
            </a:r>
            <a:r>
              <a:rPr lang="ru-RU" sz="3200" b="1" dirty="0" err="1">
                <a:latin typeface="Arial" panose="020B0604020202020204" pitchFamily="34" charset="0"/>
                <a:cs typeface="Arial" panose="020B0604020202020204" pitchFamily="34" charset="0"/>
              </a:rPr>
              <a:t>әдістері</a:t>
            </a:r>
            <a:endParaRPr lang="ru-RU" sz="3200" b="1" dirty="0">
              <a:latin typeface="Arial" panose="020B0604020202020204" pitchFamily="34" charset="0"/>
              <a:cs typeface="Arial" panose="020B0604020202020204" pitchFamily="34" charset="0"/>
            </a:endParaRPr>
          </a:p>
        </p:txBody>
      </p:sp>
      <p:sp>
        <p:nvSpPr>
          <p:cNvPr id="3" name="Объект 2"/>
          <p:cNvSpPr>
            <a:spLocks noGrp="1"/>
          </p:cNvSpPr>
          <p:nvPr>
            <p:ph idx="1"/>
          </p:nvPr>
        </p:nvSpPr>
        <p:spPr>
          <a:xfrm>
            <a:off x="678766" y="1019909"/>
            <a:ext cx="11353800" cy="5483762"/>
          </a:xfrm>
          <a:solidFill>
            <a:schemeClr val="accent3">
              <a:lumMod val="20000"/>
              <a:lumOff val="80000"/>
            </a:schemeClr>
          </a:solidFill>
        </p:spPr>
        <p:txBody>
          <a:bodyPr>
            <a:normAutofit fontScale="92500" lnSpcReduction="20000"/>
          </a:bodyPr>
          <a:lstStyle/>
          <a:p>
            <a:pPr>
              <a:lnSpc>
                <a:spcPct val="100000"/>
              </a:lnSpc>
              <a:spcBef>
                <a:spcPts val="0"/>
              </a:spcBef>
              <a:buFont typeface="Wingdings" panose="05000000000000000000" pitchFamily="2" charset="2"/>
              <a:buChar char="Ø"/>
            </a:pPr>
            <a:r>
              <a:rPr lang="ru-RU" sz="2200" b="1" dirty="0">
                <a:latin typeface="Arial" panose="020B0604020202020204" pitchFamily="34" charset="0"/>
                <a:cs typeface="Arial" panose="020B0604020202020204" pitchFamily="34" charset="0"/>
              </a:rPr>
              <a:t>    1. </a:t>
            </a:r>
            <a:r>
              <a:rPr lang="ru-RU" sz="2200" b="1" dirty="0" err="1">
                <a:latin typeface="Arial" panose="020B0604020202020204" pitchFamily="34" charset="0"/>
                <a:cs typeface="Arial" panose="020B0604020202020204" pitchFamily="34" charset="0"/>
              </a:rPr>
              <a:t>Оңайлатылған</a:t>
            </a:r>
            <a:r>
              <a:rPr lang="ru-RU" sz="2200" b="1" dirty="0">
                <a:latin typeface="Arial" panose="020B0604020202020204" pitchFamily="34" charset="0"/>
                <a:cs typeface="Arial" panose="020B0604020202020204" pitchFamily="34" charset="0"/>
              </a:rPr>
              <a:t> </a:t>
            </a:r>
            <a:r>
              <a:rPr lang="ru-RU" sz="2200" b="1" dirty="0" err="1">
                <a:latin typeface="Arial" panose="020B0604020202020204" pitchFamily="34" charset="0"/>
                <a:cs typeface="Arial" panose="020B0604020202020204" pitchFamily="34" charset="0"/>
              </a:rPr>
              <a:t>салық</a:t>
            </a:r>
            <a:r>
              <a:rPr lang="ru-RU" sz="2200" b="1" dirty="0">
                <a:latin typeface="Arial" panose="020B0604020202020204" pitchFamily="34" charset="0"/>
                <a:cs typeface="Arial" panose="020B0604020202020204" pitchFamily="34" charset="0"/>
              </a:rPr>
              <a:t> салу </a:t>
            </a:r>
            <a:r>
              <a:rPr lang="ru-RU" sz="2200" b="1" dirty="0" err="1">
                <a:latin typeface="Arial" panose="020B0604020202020204" pitchFamily="34" charset="0"/>
                <a:cs typeface="Arial" panose="020B0604020202020204" pitchFamily="34" charset="0"/>
              </a:rPr>
              <a:t>жүйесіне</a:t>
            </a:r>
            <a:r>
              <a:rPr lang="ru-RU" sz="2200" b="1" dirty="0">
                <a:latin typeface="Arial" panose="020B0604020202020204" pitchFamily="34" charset="0"/>
                <a:cs typeface="Arial" panose="020B0604020202020204" pitchFamily="34" charset="0"/>
              </a:rPr>
              <a:t> </a:t>
            </a:r>
            <a:r>
              <a:rPr lang="ru-RU" sz="2200" b="1" dirty="0" err="1">
                <a:latin typeface="Arial" panose="020B0604020202020204" pitchFamily="34" charset="0"/>
                <a:cs typeface="Arial" panose="020B0604020202020204" pitchFamily="34" charset="0"/>
              </a:rPr>
              <a:t>көшу</a:t>
            </a:r>
            <a:r>
              <a:rPr lang="ru-RU" sz="2200" dirty="0" err="1">
                <a:latin typeface="Arial" panose="020B0604020202020204" pitchFamily="34" charset="0"/>
                <a:cs typeface="Arial" panose="020B0604020202020204" pitchFamily="34" charset="0"/>
              </a:rPr>
              <a:t>.Бұл</a:t>
            </a:r>
            <a:r>
              <a:rPr lang="ru-RU" sz="2200" dirty="0">
                <a:latin typeface="Arial" panose="020B0604020202020204" pitchFamily="34" charset="0"/>
                <a:cs typeface="Arial" panose="020B0604020202020204" pitchFamily="34" charset="0"/>
              </a:rPr>
              <a:t> </a:t>
            </a:r>
            <a:r>
              <a:rPr lang="ru-RU" sz="2200" dirty="0" err="1">
                <a:latin typeface="Arial" panose="020B0604020202020204" pitchFamily="34" charset="0"/>
                <a:cs typeface="Arial" panose="020B0604020202020204" pitchFamily="34" charset="0"/>
              </a:rPr>
              <a:t>әдіс</a:t>
            </a:r>
            <a:r>
              <a:rPr lang="ru-RU" sz="2200" dirty="0">
                <a:latin typeface="Arial" panose="020B0604020202020204" pitchFamily="34" charset="0"/>
                <a:cs typeface="Arial" panose="020B0604020202020204" pitchFamily="34" charset="0"/>
              </a:rPr>
              <a:t> </a:t>
            </a:r>
            <a:r>
              <a:rPr lang="ru-RU" sz="2200" dirty="0" err="1">
                <a:latin typeface="Arial" panose="020B0604020202020204" pitchFamily="34" charset="0"/>
                <a:cs typeface="Arial" panose="020B0604020202020204" pitchFamily="34" charset="0"/>
              </a:rPr>
              <a:t>Қазақстан</a:t>
            </a:r>
            <a:r>
              <a:rPr lang="ru-RU" sz="2200" dirty="0">
                <a:latin typeface="Arial" panose="020B0604020202020204" pitchFamily="34" charset="0"/>
                <a:cs typeface="Arial" panose="020B0604020202020204" pitchFamily="34" charset="0"/>
              </a:rPr>
              <a:t> </a:t>
            </a:r>
            <a:r>
              <a:rPr lang="ru-RU" sz="2200" dirty="0" err="1">
                <a:latin typeface="Arial" panose="020B0604020202020204" pitchFamily="34" charset="0"/>
                <a:cs typeface="Arial" panose="020B0604020202020204" pitchFamily="34" charset="0"/>
              </a:rPr>
              <a:t>Республикасының</a:t>
            </a:r>
            <a:r>
              <a:rPr lang="ru-RU" sz="2200" dirty="0">
                <a:latin typeface="Arial" panose="020B0604020202020204" pitchFamily="34" charset="0"/>
                <a:cs typeface="Arial" panose="020B0604020202020204" pitchFamily="34" charset="0"/>
              </a:rPr>
              <a:t> </a:t>
            </a:r>
            <a:r>
              <a:rPr lang="ru-RU" sz="2200" dirty="0" err="1">
                <a:latin typeface="Arial" panose="020B0604020202020204" pitchFamily="34" charset="0"/>
                <a:cs typeface="Arial" panose="020B0604020202020204" pitchFamily="34" charset="0"/>
              </a:rPr>
              <a:t>салық</a:t>
            </a:r>
            <a:r>
              <a:rPr lang="ru-RU" sz="2200" dirty="0">
                <a:latin typeface="Arial" panose="020B0604020202020204" pitchFamily="34" charset="0"/>
                <a:cs typeface="Arial" panose="020B0604020202020204" pitchFamily="34" charset="0"/>
              </a:rPr>
              <a:t> </a:t>
            </a:r>
            <a:r>
              <a:rPr lang="ru-RU" sz="2200" dirty="0" err="1">
                <a:latin typeface="Arial" panose="020B0604020202020204" pitchFamily="34" charset="0"/>
                <a:cs typeface="Arial" panose="020B0604020202020204" pitchFamily="34" charset="0"/>
              </a:rPr>
              <a:t>заңнамасында</a:t>
            </a:r>
            <a:r>
              <a:rPr lang="ru-RU" sz="2200" dirty="0">
                <a:latin typeface="Arial" panose="020B0604020202020204" pitchFamily="34" charset="0"/>
                <a:cs typeface="Arial" panose="020B0604020202020204" pitchFamily="34" charset="0"/>
              </a:rPr>
              <a:t> </a:t>
            </a:r>
            <a:r>
              <a:rPr lang="ru-RU" sz="2200" dirty="0" err="1">
                <a:latin typeface="Arial" panose="020B0604020202020204" pitchFamily="34" charset="0"/>
                <a:cs typeface="Arial" panose="020B0604020202020204" pitchFamily="34" charset="0"/>
              </a:rPr>
              <a:t>қарастырылған</a:t>
            </a:r>
            <a:r>
              <a:rPr lang="ru-RU" sz="2200" dirty="0">
                <a:latin typeface="Arial" panose="020B0604020202020204" pitchFamily="34" charset="0"/>
                <a:cs typeface="Arial" panose="020B0604020202020204" pitchFamily="34" charset="0"/>
              </a:rPr>
              <a:t>. </a:t>
            </a:r>
            <a:r>
              <a:rPr lang="ru-RU" sz="2200" dirty="0" err="1">
                <a:latin typeface="Arial" panose="020B0604020202020204" pitchFamily="34" charset="0"/>
                <a:cs typeface="Arial" panose="020B0604020202020204" pitchFamily="34" charset="0"/>
              </a:rPr>
              <a:t>Оңайлатылған</a:t>
            </a:r>
            <a:r>
              <a:rPr lang="ru-RU" sz="2200" dirty="0">
                <a:latin typeface="Arial" panose="020B0604020202020204" pitchFamily="34" charset="0"/>
                <a:cs typeface="Arial" panose="020B0604020202020204" pitchFamily="34" charset="0"/>
              </a:rPr>
              <a:t> </a:t>
            </a:r>
            <a:r>
              <a:rPr lang="ru-RU" sz="2200" dirty="0" err="1">
                <a:latin typeface="Arial" panose="020B0604020202020204" pitchFamily="34" charset="0"/>
                <a:cs typeface="Arial" panose="020B0604020202020204" pitchFamily="34" charset="0"/>
              </a:rPr>
              <a:t>салық</a:t>
            </a:r>
            <a:r>
              <a:rPr lang="ru-RU" sz="2200" dirty="0">
                <a:latin typeface="Arial" panose="020B0604020202020204" pitchFamily="34" charset="0"/>
                <a:cs typeface="Arial" panose="020B0604020202020204" pitchFamily="34" charset="0"/>
              </a:rPr>
              <a:t> салу </a:t>
            </a:r>
            <a:r>
              <a:rPr lang="ru-RU" sz="2200" dirty="0" err="1">
                <a:latin typeface="Arial" panose="020B0604020202020204" pitchFamily="34" charset="0"/>
                <a:cs typeface="Arial" panose="020B0604020202020204" pitchFamily="34" charset="0"/>
              </a:rPr>
              <a:t>жүйесі</a:t>
            </a:r>
            <a:r>
              <a:rPr lang="ru-RU" sz="2200" dirty="0">
                <a:latin typeface="Arial" panose="020B0604020202020204" pitchFamily="34" charset="0"/>
                <a:cs typeface="Arial" panose="020B0604020202020204" pitchFamily="34" charset="0"/>
              </a:rPr>
              <a:t> </a:t>
            </a:r>
            <a:r>
              <a:rPr lang="ru-RU" sz="2200" dirty="0" err="1">
                <a:latin typeface="Arial" panose="020B0604020202020204" pitchFamily="34" charset="0"/>
                <a:cs typeface="Arial" panose="020B0604020202020204" pitchFamily="34" charset="0"/>
              </a:rPr>
              <a:t>жалпы</a:t>
            </a:r>
            <a:r>
              <a:rPr lang="ru-RU" sz="2200" dirty="0">
                <a:latin typeface="Arial" panose="020B0604020202020204" pitchFamily="34" charset="0"/>
                <a:cs typeface="Arial" panose="020B0604020202020204" pitchFamily="34" charset="0"/>
              </a:rPr>
              <a:t> </a:t>
            </a:r>
            <a:r>
              <a:rPr lang="ru-RU" sz="2200" dirty="0" err="1">
                <a:latin typeface="Arial" panose="020B0604020202020204" pitchFamily="34" charset="0"/>
                <a:cs typeface="Arial" panose="020B0604020202020204" pitchFamily="34" charset="0"/>
              </a:rPr>
              <a:t>салық</a:t>
            </a:r>
            <a:r>
              <a:rPr lang="ru-RU" sz="2200" dirty="0">
                <a:latin typeface="Arial" panose="020B0604020202020204" pitchFamily="34" charset="0"/>
                <a:cs typeface="Arial" panose="020B0604020202020204" pitchFamily="34" charset="0"/>
              </a:rPr>
              <a:t> салу </a:t>
            </a:r>
            <a:r>
              <a:rPr lang="ru-RU" sz="2200" dirty="0" err="1">
                <a:latin typeface="Arial" panose="020B0604020202020204" pitchFamily="34" charset="0"/>
                <a:cs typeface="Arial" panose="020B0604020202020204" pitchFamily="34" charset="0"/>
              </a:rPr>
              <a:t>режимі</a:t>
            </a:r>
            <a:r>
              <a:rPr lang="ru-RU" sz="2200" dirty="0">
                <a:latin typeface="Arial" panose="020B0604020202020204" pitchFamily="34" charset="0"/>
                <a:cs typeface="Arial" panose="020B0604020202020204" pitchFamily="34" charset="0"/>
              </a:rPr>
              <a:t> бар </a:t>
            </a:r>
            <a:r>
              <a:rPr lang="ru-RU" sz="2200" dirty="0" err="1">
                <a:latin typeface="Arial" panose="020B0604020202020204" pitchFamily="34" charset="0"/>
                <a:cs typeface="Arial" panose="020B0604020202020204" pitchFamily="34" charset="0"/>
              </a:rPr>
              <a:t>компанияларға</a:t>
            </a:r>
            <a:r>
              <a:rPr lang="ru-RU" sz="2200" dirty="0">
                <a:latin typeface="Arial" panose="020B0604020202020204" pitchFamily="34" charset="0"/>
                <a:cs typeface="Arial" panose="020B0604020202020204" pitchFamily="34" charset="0"/>
              </a:rPr>
              <a:t> </a:t>
            </a:r>
            <a:r>
              <a:rPr lang="ru-RU" sz="2200" dirty="0" err="1">
                <a:latin typeface="Arial" panose="020B0604020202020204" pitchFamily="34" charset="0"/>
                <a:cs typeface="Arial" panose="020B0604020202020204" pitchFamily="34" charset="0"/>
              </a:rPr>
              <a:t>қарағанда</a:t>
            </a:r>
            <a:r>
              <a:rPr lang="ru-RU" sz="2200" dirty="0">
                <a:latin typeface="Arial" panose="020B0604020202020204" pitchFamily="34" charset="0"/>
                <a:cs typeface="Arial" panose="020B0604020202020204" pitchFamily="34" charset="0"/>
              </a:rPr>
              <a:t> </a:t>
            </a:r>
            <a:r>
              <a:rPr lang="ru-RU" sz="2200" dirty="0" err="1">
                <a:latin typeface="Arial" panose="020B0604020202020204" pitchFamily="34" charset="0"/>
                <a:cs typeface="Arial" panose="020B0604020202020204" pitchFamily="34" charset="0"/>
              </a:rPr>
              <a:t>бірыңғай</a:t>
            </a:r>
            <a:r>
              <a:rPr lang="ru-RU" sz="2200" dirty="0">
                <a:latin typeface="Arial" panose="020B0604020202020204" pitchFamily="34" charset="0"/>
                <a:cs typeface="Arial" panose="020B0604020202020204" pitchFamily="34" charset="0"/>
              </a:rPr>
              <a:t> </a:t>
            </a:r>
            <a:r>
              <a:rPr lang="ru-RU" sz="2200" dirty="0" err="1">
                <a:latin typeface="Arial" panose="020B0604020202020204" pitchFamily="34" charset="0"/>
                <a:cs typeface="Arial" panose="020B0604020202020204" pitchFamily="34" charset="0"/>
              </a:rPr>
              <a:t>салық</a:t>
            </a:r>
            <a:r>
              <a:rPr lang="ru-RU" sz="2200" dirty="0">
                <a:latin typeface="Arial" panose="020B0604020202020204" pitchFamily="34" charset="0"/>
                <a:cs typeface="Arial" panose="020B0604020202020204" pitchFamily="34" charset="0"/>
              </a:rPr>
              <a:t> </a:t>
            </a:r>
            <a:r>
              <a:rPr lang="ru-RU" sz="2200" dirty="0" err="1">
                <a:latin typeface="Arial" panose="020B0604020202020204" pitchFamily="34" charset="0"/>
                <a:cs typeface="Arial" panose="020B0604020202020204" pitchFamily="34" charset="0"/>
              </a:rPr>
              <a:t>төлеуді</a:t>
            </a:r>
            <a:r>
              <a:rPr lang="ru-RU" sz="2200" dirty="0">
                <a:latin typeface="Arial" panose="020B0604020202020204" pitchFamily="34" charset="0"/>
                <a:cs typeface="Arial" panose="020B0604020202020204" pitchFamily="34" charset="0"/>
              </a:rPr>
              <a:t> </a:t>
            </a:r>
            <a:r>
              <a:rPr lang="ru-RU" sz="2200" dirty="0" err="1">
                <a:latin typeface="Arial" panose="020B0604020202020204" pitchFamily="34" charset="0"/>
                <a:cs typeface="Arial" panose="020B0604020202020204" pitchFamily="34" charset="0"/>
              </a:rPr>
              <a:t>білдіреді</a:t>
            </a:r>
            <a:r>
              <a:rPr lang="ru-RU" sz="2200" dirty="0">
                <a:latin typeface="Arial" panose="020B0604020202020204" pitchFamily="34" charset="0"/>
                <a:cs typeface="Arial" panose="020B0604020202020204" pitchFamily="34" charset="0"/>
              </a:rPr>
              <a:t>. </a:t>
            </a:r>
            <a:r>
              <a:rPr lang="ru-RU" sz="2200" dirty="0" err="1">
                <a:latin typeface="Arial" panose="020B0604020202020204" pitchFamily="34" charset="0"/>
                <a:cs typeface="Arial" panose="020B0604020202020204" pitchFamily="34" charset="0"/>
              </a:rPr>
              <a:t>Бірыңғай</a:t>
            </a:r>
            <a:r>
              <a:rPr lang="ru-RU" sz="2200" dirty="0">
                <a:latin typeface="Arial" panose="020B0604020202020204" pitchFamily="34" charset="0"/>
                <a:cs typeface="Arial" panose="020B0604020202020204" pitchFamily="34" charset="0"/>
              </a:rPr>
              <a:t> </a:t>
            </a:r>
            <a:r>
              <a:rPr lang="ru-RU" sz="2200" dirty="0" err="1">
                <a:latin typeface="Arial" panose="020B0604020202020204" pitchFamily="34" charset="0"/>
                <a:cs typeface="Arial" panose="020B0604020202020204" pitchFamily="34" charset="0"/>
              </a:rPr>
              <a:t>салықты</a:t>
            </a:r>
            <a:r>
              <a:rPr lang="ru-RU" sz="2200" dirty="0">
                <a:latin typeface="Arial" panose="020B0604020202020204" pitchFamily="34" charset="0"/>
                <a:cs typeface="Arial" panose="020B0604020202020204" pitchFamily="34" charset="0"/>
              </a:rPr>
              <a:t> </a:t>
            </a:r>
            <a:r>
              <a:rPr lang="ru-RU" sz="2200" dirty="0" err="1">
                <a:latin typeface="Arial" panose="020B0604020202020204" pitchFamily="34" charset="0"/>
                <a:cs typeface="Arial" panose="020B0604020202020204" pitchFamily="34" charset="0"/>
              </a:rPr>
              <a:t>белгілі</a:t>
            </a:r>
            <a:r>
              <a:rPr lang="ru-RU" sz="2200" dirty="0">
                <a:latin typeface="Arial" panose="020B0604020202020204" pitchFamily="34" charset="0"/>
                <a:cs typeface="Arial" panose="020B0604020202020204" pitchFamily="34" charset="0"/>
              </a:rPr>
              <a:t> </a:t>
            </a:r>
            <a:r>
              <a:rPr lang="ru-RU" sz="2200" dirty="0" err="1">
                <a:latin typeface="Arial" panose="020B0604020202020204" pitchFamily="34" charset="0"/>
                <a:cs typeface="Arial" panose="020B0604020202020204" pitchFamily="34" charset="0"/>
              </a:rPr>
              <a:t>бір</a:t>
            </a:r>
            <a:r>
              <a:rPr lang="ru-RU" sz="2200" dirty="0">
                <a:latin typeface="Arial" panose="020B0604020202020204" pitchFamily="34" charset="0"/>
                <a:cs typeface="Arial" panose="020B0604020202020204" pitchFamily="34" charset="0"/>
              </a:rPr>
              <a:t> </a:t>
            </a:r>
            <a:r>
              <a:rPr lang="ru-RU" sz="2200" dirty="0" err="1">
                <a:latin typeface="Arial" panose="020B0604020202020204" pitchFamily="34" charset="0"/>
                <a:cs typeface="Arial" panose="020B0604020202020204" pitchFamily="34" charset="0"/>
              </a:rPr>
              <a:t>шарттармен</a:t>
            </a:r>
            <a:r>
              <a:rPr lang="ru-RU" sz="2200" dirty="0">
                <a:latin typeface="Arial" panose="020B0604020202020204" pitchFamily="34" charset="0"/>
                <a:cs typeface="Arial" panose="020B0604020202020204" pitchFamily="34" charset="0"/>
              </a:rPr>
              <a:t> </a:t>
            </a:r>
            <a:r>
              <a:rPr lang="ru-RU" sz="2200" dirty="0" err="1">
                <a:latin typeface="Arial" panose="020B0604020202020204" pitchFamily="34" charset="0"/>
                <a:cs typeface="Arial" panose="020B0604020202020204" pitchFamily="34" charset="0"/>
              </a:rPr>
              <a:t>төлеу</a:t>
            </a:r>
            <a:r>
              <a:rPr lang="ru-RU" sz="2200" dirty="0">
                <a:latin typeface="Arial" panose="020B0604020202020204" pitchFamily="34" charset="0"/>
                <a:cs typeface="Arial" panose="020B0604020202020204" pitchFamily="34" charset="0"/>
              </a:rPr>
              <a:t> </a:t>
            </a:r>
            <a:r>
              <a:rPr lang="ru-RU" sz="2200" dirty="0" err="1">
                <a:latin typeface="Arial" panose="020B0604020202020204" pitchFamily="34" charset="0"/>
                <a:cs typeface="Arial" panose="020B0604020202020204" pitchFamily="34" charset="0"/>
              </a:rPr>
              <a:t>тиімдірек</a:t>
            </a:r>
            <a:r>
              <a:rPr lang="ru-RU" sz="2200" dirty="0">
                <a:latin typeface="Arial" panose="020B0604020202020204" pitchFamily="34" charset="0"/>
                <a:cs typeface="Arial" panose="020B0604020202020204" pitchFamily="34" charset="0"/>
              </a:rPr>
              <a:t> </a:t>
            </a:r>
            <a:r>
              <a:rPr lang="ru-RU" sz="2200" dirty="0" err="1">
                <a:latin typeface="Arial" panose="020B0604020202020204" pitchFamily="34" charset="0"/>
                <a:cs typeface="Arial" panose="020B0604020202020204" pitchFamily="34" charset="0"/>
              </a:rPr>
              <a:t>және</a:t>
            </a:r>
            <a:r>
              <a:rPr lang="ru-RU" sz="2200" dirty="0">
                <a:latin typeface="Arial" panose="020B0604020202020204" pitchFamily="34" charset="0"/>
                <a:cs typeface="Arial" panose="020B0604020202020204" pitchFamily="34" charset="0"/>
              </a:rPr>
              <a:t> </a:t>
            </a:r>
            <a:r>
              <a:rPr lang="ru-RU" sz="2200" dirty="0" err="1">
                <a:latin typeface="Arial" panose="020B0604020202020204" pitchFamily="34" charset="0"/>
                <a:cs typeface="Arial" panose="020B0604020202020204" pitchFamily="34" charset="0"/>
              </a:rPr>
              <a:t>оңайырақ</a:t>
            </a:r>
            <a:r>
              <a:rPr lang="ru-RU" sz="2200" dirty="0" smtClean="0">
                <a:latin typeface="Arial" panose="020B0604020202020204" pitchFamily="34" charset="0"/>
                <a:cs typeface="Arial" panose="020B0604020202020204" pitchFamily="34" charset="0"/>
              </a:rPr>
              <a:t>.</a:t>
            </a:r>
          </a:p>
          <a:p>
            <a:pPr>
              <a:lnSpc>
                <a:spcPct val="100000"/>
              </a:lnSpc>
              <a:spcBef>
                <a:spcPts val="0"/>
              </a:spcBef>
              <a:buFont typeface="Wingdings" panose="05000000000000000000" pitchFamily="2" charset="2"/>
              <a:buChar char="Ø"/>
            </a:pPr>
            <a:r>
              <a:rPr lang="ru-RU" sz="2200" b="1" dirty="0" smtClean="0">
                <a:latin typeface="Arial" panose="020B0604020202020204" pitchFamily="34" charset="0"/>
                <a:cs typeface="Arial" panose="020B0604020202020204" pitchFamily="34" charset="0"/>
              </a:rPr>
              <a:t>2</a:t>
            </a:r>
            <a:r>
              <a:rPr lang="ru-RU" sz="2200" b="1" dirty="0">
                <a:latin typeface="Arial" panose="020B0604020202020204" pitchFamily="34" charset="0"/>
                <a:cs typeface="Arial" panose="020B0604020202020204" pitchFamily="34" charset="0"/>
              </a:rPr>
              <a:t>. </a:t>
            </a:r>
            <a:r>
              <a:rPr lang="ru-RU" sz="2200" b="1" dirty="0" err="1">
                <a:latin typeface="Arial" panose="020B0604020202020204" pitchFamily="34" charset="0"/>
                <a:cs typeface="Arial" panose="020B0604020202020204" pitchFamily="34" charset="0"/>
              </a:rPr>
              <a:t>Құрылтайшылардың</a:t>
            </a:r>
            <a:r>
              <a:rPr lang="ru-RU" sz="2200" b="1" dirty="0">
                <a:latin typeface="Arial" panose="020B0604020202020204" pitchFamily="34" charset="0"/>
                <a:cs typeface="Arial" panose="020B0604020202020204" pitchFamily="34" charset="0"/>
              </a:rPr>
              <a:t> </a:t>
            </a:r>
            <a:r>
              <a:rPr lang="ru-RU" sz="2200" b="1" dirty="0" err="1">
                <a:latin typeface="Arial" panose="020B0604020202020204" pitchFamily="34" charset="0"/>
                <a:cs typeface="Arial" panose="020B0604020202020204" pitchFamily="34" charset="0"/>
              </a:rPr>
              <a:t>құрамының</a:t>
            </a:r>
            <a:r>
              <a:rPr lang="ru-RU" sz="2200" b="1" dirty="0">
                <a:latin typeface="Arial" panose="020B0604020202020204" pitchFamily="34" charset="0"/>
                <a:cs typeface="Arial" panose="020B0604020202020204" pitchFamily="34" charset="0"/>
              </a:rPr>
              <a:t> </a:t>
            </a:r>
            <a:r>
              <a:rPr lang="ru-RU" sz="2200" b="1" dirty="0" err="1">
                <a:latin typeface="Arial" panose="020B0604020202020204" pitchFamily="34" charset="0"/>
                <a:cs typeface="Arial" panose="020B0604020202020204" pitchFamily="34" charset="0"/>
              </a:rPr>
              <a:t>өзгеруі</a:t>
            </a:r>
            <a:r>
              <a:rPr lang="ru-RU" sz="2200" dirty="0" err="1">
                <a:latin typeface="Arial" panose="020B0604020202020204" pitchFamily="34" charset="0"/>
                <a:cs typeface="Arial" panose="020B0604020202020204" pitchFamily="34" charset="0"/>
              </a:rPr>
              <a:t>.Егер</a:t>
            </a:r>
            <a:r>
              <a:rPr lang="ru-RU" sz="2200" dirty="0">
                <a:latin typeface="Arial" panose="020B0604020202020204" pitchFamily="34" charset="0"/>
                <a:cs typeface="Arial" panose="020B0604020202020204" pitchFamily="34" charset="0"/>
              </a:rPr>
              <a:t> </a:t>
            </a:r>
            <a:r>
              <a:rPr lang="ru-RU" sz="2200" dirty="0" err="1">
                <a:latin typeface="Arial" panose="020B0604020202020204" pitchFamily="34" charset="0"/>
                <a:cs typeface="Arial" panose="020B0604020202020204" pitchFamily="34" charset="0"/>
              </a:rPr>
              <a:t>құрылтайшылардың</a:t>
            </a:r>
            <a:r>
              <a:rPr lang="ru-RU" sz="2200" dirty="0">
                <a:latin typeface="Arial" panose="020B0604020202020204" pitchFamily="34" charset="0"/>
                <a:cs typeface="Arial" panose="020B0604020202020204" pitchFamily="34" charset="0"/>
              </a:rPr>
              <a:t> </a:t>
            </a:r>
            <a:r>
              <a:rPr lang="ru-RU" sz="2200" dirty="0" err="1">
                <a:latin typeface="Arial" panose="020B0604020202020204" pitchFamily="34" charset="0"/>
                <a:cs typeface="Arial" panose="020B0604020202020204" pitchFamily="34" charset="0"/>
              </a:rPr>
              <a:t>арасында</a:t>
            </a:r>
            <a:r>
              <a:rPr lang="ru-RU" sz="2200" dirty="0">
                <a:latin typeface="Arial" panose="020B0604020202020204" pitchFamily="34" charset="0"/>
                <a:cs typeface="Arial" panose="020B0604020202020204" pitchFamily="34" charset="0"/>
              </a:rPr>
              <a:t> </a:t>
            </a:r>
            <a:r>
              <a:rPr lang="ru-RU" sz="2200" dirty="0" err="1">
                <a:latin typeface="Arial" panose="020B0604020202020204" pitchFamily="34" charset="0"/>
                <a:cs typeface="Arial" panose="020B0604020202020204" pitchFamily="34" charset="0"/>
              </a:rPr>
              <a:t>мемлекет</a:t>
            </a:r>
            <a:r>
              <a:rPr lang="ru-RU" sz="2200" dirty="0">
                <a:latin typeface="Arial" panose="020B0604020202020204" pitchFamily="34" charset="0"/>
                <a:cs typeface="Arial" panose="020B0604020202020204" pitchFamily="34" charset="0"/>
              </a:rPr>
              <a:t> </a:t>
            </a:r>
            <a:r>
              <a:rPr lang="ru-RU" sz="2200" dirty="0" err="1">
                <a:latin typeface="Arial" panose="020B0604020202020204" pitchFamily="34" charset="0"/>
                <a:cs typeface="Arial" panose="020B0604020202020204" pitchFamily="34" charset="0"/>
              </a:rPr>
              <a:t>болса</a:t>
            </a:r>
            <a:r>
              <a:rPr lang="ru-RU" sz="2200" dirty="0">
                <a:latin typeface="Arial" panose="020B0604020202020204" pitchFamily="34" charset="0"/>
                <a:cs typeface="Arial" panose="020B0604020202020204" pitchFamily="34" charset="0"/>
              </a:rPr>
              <a:t>, </a:t>
            </a:r>
            <a:r>
              <a:rPr lang="ru-RU" sz="2200" dirty="0" err="1">
                <a:latin typeface="Arial" panose="020B0604020202020204" pitchFamily="34" charset="0"/>
                <a:cs typeface="Arial" panose="020B0604020202020204" pitchFamily="34" charset="0"/>
              </a:rPr>
              <a:t>бұл</a:t>
            </a:r>
            <a:r>
              <a:rPr lang="ru-RU" sz="2200" dirty="0">
                <a:latin typeface="Arial" panose="020B0604020202020204" pitchFamily="34" charset="0"/>
                <a:cs typeface="Arial" panose="020B0604020202020204" pitchFamily="34" charset="0"/>
              </a:rPr>
              <a:t> </a:t>
            </a:r>
            <a:r>
              <a:rPr lang="ru-RU" sz="2200" dirty="0" err="1">
                <a:latin typeface="Arial" panose="020B0604020202020204" pitchFamily="34" charset="0"/>
                <a:cs typeface="Arial" panose="020B0604020202020204" pitchFamily="34" charset="0"/>
              </a:rPr>
              <a:t>қызметтің</a:t>
            </a:r>
            <a:r>
              <a:rPr lang="ru-RU" sz="2200" dirty="0">
                <a:latin typeface="Arial" panose="020B0604020202020204" pitchFamily="34" charset="0"/>
                <a:cs typeface="Arial" panose="020B0604020202020204" pitchFamily="34" charset="0"/>
              </a:rPr>
              <a:t> </a:t>
            </a:r>
            <a:r>
              <a:rPr lang="ru-RU" sz="2200" dirty="0" err="1">
                <a:latin typeface="Arial" panose="020B0604020202020204" pitchFamily="34" charset="0"/>
                <a:cs typeface="Arial" panose="020B0604020202020204" pitchFamily="34" charset="0"/>
              </a:rPr>
              <a:t>жекелеген</a:t>
            </a:r>
            <a:r>
              <a:rPr lang="ru-RU" sz="2200" dirty="0">
                <a:latin typeface="Arial" panose="020B0604020202020204" pitchFamily="34" charset="0"/>
                <a:cs typeface="Arial" panose="020B0604020202020204" pitchFamily="34" charset="0"/>
              </a:rPr>
              <a:t> </a:t>
            </a:r>
            <a:r>
              <a:rPr lang="ru-RU" sz="2200" dirty="0" err="1">
                <a:latin typeface="Arial" panose="020B0604020202020204" pitchFamily="34" charset="0"/>
                <a:cs typeface="Arial" panose="020B0604020202020204" pitchFamily="34" charset="0"/>
              </a:rPr>
              <a:t>түрлеріне</a:t>
            </a:r>
            <a:r>
              <a:rPr lang="ru-RU" sz="2200" dirty="0">
                <a:latin typeface="Arial" panose="020B0604020202020204" pitchFamily="34" charset="0"/>
                <a:cs typeface="Arial" panose="020B0604020202020204" pitchFamily="34" charset="0"/>
              </a:rPr>
              <a:t> – </a:t>
            </a:r>
            <a:r>
              <a:rPr lang="ru-RU" sz="2200" dirty="0" err="1">
                <a:latin typeface="Arial" panose="020B0604020202020204" pitchFamily="34" charset="0"/>
                <a:cs typeface="Arial" panose="020B0604020202020204" pitchFamily="34" charset="0"/>
              </a:rPr>
              <a:t>қайта</a:t>
            </a:r>
            <a:r>
              <a:rPr lang="ru-RU" sz="2200" dirty="0">
                <a:latin typeface="Arial" panose="020B0604020202020204" pitchFamily="34" charset="0"/>
                <a:cs typeface="Arial" panose="020B0604020202020204" pitchFamily="34" charset="0"/>
              </a:rPr>
              <a:t> </a:t>
            </a:r>
            <a:r>
              <a:rPr lang="ru-RU" sz="2200" dirty="0" err="1">
                <a:latin typeface="Arial" panose="020B0604020202020204" pitchFamily="34" charset="0"/>
                <a:cs typeface="Arial" panose="020B0604020202020204" pitchFamily="34" charset="0"/>
              </a:rPr>
              <a:t>құрылымдау</a:t>
            </a:r>
            <a:r>
              <a:rPr lang="ru-RU" sz="2200" dirty="0">
                <a:latin typeface="Arial" panose="020B0604020202020204" pitchFamily="34" charset="0"/>
                <a:cs typeface="Arial" panose="020B0604020202020204" pitchFamily="34" charset="0"/>
              </a:rPr>
              <a:t>, </a:t>
            </a:r>
            <a:r>
              <a:rPr lang="ru-RU" sz="2200" dirty="0" err="1">
                <a:latin typeface="Arial" panose="020B0604020202020204" pitchFamily="34" charset="0"/>
                <a:cs typeface="Arial" panose="020B0604020202020204" pitchFamily="34" charset="0"/>
              </a:rPr>
              <a:t>мүлікті</a:t>
            </a:r>
            <a:r>
              <a:rPr lang="ru-RU" sz="2200" dirty="0">
                <a:latin typeface="Arial" panose="020B0604020202020204" pitchFamily="34" charset="0"/>
                <a:cs typeface="Arial" panose="020B0604020202020204" pitchFamily="34" charset="0"/>
              </a:rPr>
              <a:t> беру, </a:t>
            </a:r>
            <a:r>
              <a:rPr lang="ru-RU" sz="2200" dirty="0" err="1">
                <a:latin typeface="Arial" panose="020B0604020202020204" pitchFamily="34" charset="0"/>
                <a:cs typeface="Arial" panose="020B0604020202020204" pitchFamily="34" charset="0"/>
              </a:rPr>
              <a:t>кірістерді</a:t>
            </a:r>
            <a:r>
              <a:rPr lang="ru-RU" sz="2200" dirty="0">
                <a:latin typeface="Arial" panose="020B0604020202020204" pitchFamily="34" charset="0"/>
                <a:cs typeface="Arial" panose="020B0604020202020204" pitchFamily="34" charset="0"/>
              </a:rPr>
              <a:t> </a:t>
            </a:r>
            <a:r>
              <a:rPr lang="ru-RU" sz="2200" dirty="0" err="1">
                <a:latin typeface="Arial" panose="020B0604020202020204" pitchFamily="34" charset="0"/>
                <a:cs typeface="Arial" panose="020B0604020202020204" pitchFamily="34" charset="0"/>
              </a:rPr>
              <a:t>бөлу</a:t>
            </a:r>
            <a:r>
              <a:rPr lang="ru-RU" sz="2200" dirty="0">
                <a:latin typeface="Arial" panose="020B0604020202020204" pitchFamily="34" charset="0"/>
                <a:cs typeface="Arial" panose="020B0604020202020204" pitchFamily="34" charset="0"/>
              </a:rPr>
              <a:t> </a:t>
            </a:r>
            <a:r>
              <a:rPr lang="ru-RU" sz="2200" dirty="0" err="1">
                <a:latin typeface="Arial" panose="020B0604020202020204" pitchFamily="34" charset="0"/>
                <a:cs typeface="Arial" panose="020B0604020202020204" pitchFamily="34" charset="0"/>
              </a:rPr>
              <a:t>және</a:t>
            </a:r>
            <a:r>
              <a:rPr lang="ru-RU" sz="2200" dirty="0">
                <a:latin typeface="Arial" panose="020B0604020202020204" pitchFamily="34" charset="0"/>
                <a:cs typeface="Arial" panose="020B0604020202020204" pitchFamily="34" charset="0"/>
              </a:rPr>
              <a:t> </a:t>
            </a:r>
            <a:r>
              <a:rPr lang="ru-RU" sz="2200" dirty="0" err="1">
                <a:latin typeface="Arial" panose="020B0604020202020204" pitchFamily="34" charset="0"/>
                <a:cs typeface="Arial" panose="020B0604020202020204" pitchFamily="34" charset="0"/>
              </a:rPr>
              <a:t>басқаларына</a:t>
            </a:r>
            <a:r>
              <a:rPr lang="ru-RU" sz="2200" dirty="0">
                <a:latin typeface="Arial" panose="020B0604020202020204" pitchFamily="34" charset="0"/>
                <a:cs typeface="Arial" panose="020B0604020202020204" pitchFamily="34" charset="0"/>
              </a:rPr>
              <a:t> </a:t>
            </a:r>
            <a:r>
              <a:rPr lang="ru-RU" sz="2200" dirty="0" err="1">
                <a:latin typeface="Arial" panose="020B0604020202020204" pitchFamily="34" charset="0"/>
                <a:cs typeface="Arial" panose="020B0604020202020204" pitchFamily="34" charset="0"/>
              </a:rPr>
              <a:t>тыйым</a:t>
            </a:r>
            <a:r>
              <a:rPr lang="ru-RU" sz="2200" dirty="0">
                <a:latin typeface="Arial" panose="020B0604020202020204" pitchFamily="34" charset="0"/>
                <a:cs typeface="Arial" panose="020B0604020202020204" pitchFamily="34" charset="0"/>
              </a:rPr>
              <a:t> </a:t>
            </a:r>
            <a:r>
              <a:rPr lang="ru-RU" sz="2200" dirty="0" err="1">
                <a:latin typeface="Arial" panose="020B0604020202020204" pitchFamily="34" charset="0"/>
                <a:cs typeface="Arial" panose="020B0604020202020204" pitchFamily="34" charset="0"/>
              </a:rPr>
              <a:t>салуға</a:t>
            </a:r>
            <a:r>
              <a:rPr lang="ru-RU" sz="2200" dirty="0">
                <a:latin typeface="Arial" panose="020B0604020202020204" pitchFamily="34" charset="0"/>
                <a:cs typeface="Arial" panose="020B0604020202020204" pitchFamily="34" charset="0"/>
              </a:rPr>
              <a:t> </a:t>
            </a:r>
            <a:r>
              <a:rPr lang="ru-RU" sz="2200" dirty="0" err="1">
                <a:latin typeface="Arial" panose="020B0604020202020204" pitchFamily="34" charset="0"/>
                <a:cs typeface="Arial" panose="020B0604020202020204" pitchFamily="34" charset="0"/>
              </a:rPr>
              <a:t>әкеп</a:t>
            </a:r>
            <a:r>
              <a:rPr lang="ru-RU" sz="2200" dirty="0">
                <a:latin typeface="Arial" panose="020B0604020202020204" pitchFamily="34" charset="0"/>
                <a:cs typeface="Arial" panose="020B0604020202020204" pitchFamily="34" charset="0"/>
              </a:rPr>
              <a:t> </a:t>
            </a:r>
            <a:r>
              <a:rPr lang="ru-RU" sz="2200" dirty="0" err="1">
                <a:latin typeface="Arial" panose="020B0604020202020204" pitchFamily="34" charset="0"/>
                <a:cs typeface="Arial" panose="020B0604020202020204" pitchFamily="34" charset="0"/>
              </a:rPr>
              <a:t>соғуы</a:t>
            </a:r>
            <a:r>
              <a:rPr lang="ru-RU" sz="2200" dirty="0">
                <a:latin typeface="Arial" panose="020B0604020202020204" pitchFamily="34" charset="0"/>
                <a:cs typeface="Arial" panose="020B0604020202020204" pitchFamily="34" charset="0"/>
              </a:rPr>
              <a:t> </a:t>
            </a:r>
            <a:r>
              <a:rPr lang="ru-RU" sz="2200" dirty="0" err="1">
                <a:latin typeface="Arial" panose="020B0604020202020204" pitchFamily="34" charset="0"/>
                <a:cs typeface="Arial" panose="020B0604020202020204" pitchFamily="34" charset="0"/>
              </a:rPr>
              <a:t>мүмкін</a:t>
            </a:r>
            <a:r>
              <a:rPr lang="ru-RU" sz="2200" dirty="0">
                <a:latin typeface="Arial" panose="020B0604020202020204" pitchFamily="34" charset="0"/>
                <a:cs typeface="Arial" panose="020B0604020202020204" pitchFamily="34" charset="0"/>
              </a:rPr>
              <a:t>. </a:t>
            </a:r>
            <a:r>
              <a:rPr lang="ru-RU" sz="2200" dirty="0" err="1">
                <a:latin typeface="Arial" panose="020B0604020202020204" pitchFamily="34" charset="0"/>
                <a:cs typeface="Arial" panose="020B0604020202020204" pitchFamily="34" charset="0"/>
              </a:rPr>
              <a:t>Құрылтайшысы</a:t>
            </a:r>
            <a:r>
              <a:rPr lang="ru-RU" sz="2200" dirty="0">
                <a:latin typeface="Arial" panose="020B0604020202020204" pitchFamily="34" charset="0"/>
                <a:cs typeface="Arial" panose="020B0604020202020204" pitchFamily="34" charset="0"/>
              </a:rPr>
              <a:t> </a:t>
            </a:r>
            <a:r>
              <a:rPr lang="ru-RU" sz="2200" dirty="0" err="1">
                <a:latin typeface="Arial" panose="020B0604020202020204" pitchFamily="34" charset="0"/>
                <a:cs typeface="Arial" panose="020B0604020202020204" pitchFamily="34" charset="0"/>
              </a:rPr>
              <a:t>жарғылық</a:t>
            </a:r>
            <a:r>
              <a:rPr lang="ru-RU" sz="2200" dirty="0">
                <a:latin typeface="Arial" panose="020B0604020202020204" pitchFamily="34" charset="0"/>
                <a:cs typeface="Arial" panose="020B0604020202020204" pitchFamily="34" charset="0"/>
              </a:rPr>
              <a:t> </a:t>
            </a:r>
            <a:r>
              <a:rPr lang="ru-RU" sz="2200" dirty="0" err="1">
                <a:latin typeface="Arial" panose="020B0604020202020204" pitchFamily="34" charset="0"/>
                <a:cs typeface="Arial" panose="020B0604020202020204" pitchFamily="34" charset="0"/>
              </a:rPr>
              <a:t>капиталындағы</a:t>
            </a:r>
            <a:r>
              <a:rPr lang="ru-RU" sz="2200" dirty="0">
                <a:latin typeface="Arial" panose="020B0604020202020204" pitchFamily="34" charset="0"/>
                <a:cs typeface="Arial" panose="020B0604020202020204" pitchFamily="34" charset="0"/>
              </a:rPr>
              <a:t> </a:t>
            </a:r>
            <a:r>
              <a:rPr lang="ru-RU" sz="2200" dirty="0" err="1">
                <a:latin typeface="Arial" panose="020B0604020202020204" pitchFamily="34" charset="0"/>
                <a:cs typeface="Arial" panose="020B0604020202020204" pitchFamily="34" charset="0"/>
              </a:rPr>
              <a:t>үлестері</a:t>
            </a:r>
            <a:r>
              <a:rPr lang="ru-RU" sz="2200" dirty="0">
                <a:latin typeface="Arial" panose="020B0604020202020204" pitchFamily="34" charset="0"/>
                <a:cs typeface="Arial" panose="020B0604020202020204" pitchFamily="34" charset="0"/>
              </a:rPr>
              <a:t> бизнес </a:t>
            </a:r>
            <a:r>
              <a:rPr lang="ru-RU" sz="2200" dirty="0" err="1">
                <a:latin typeface="Arial" panose="020B0604020202020204" pitchFamily="34" charset="0"/>
                <a:cs typeface="Arial" panose="020B0604020202020204" pitchFamily="34" charset="0"/>
              </a:rPr>
              <a:t>иелеріне</a:t>
            </a:r>
            <a:r>
              <a:rPr lang="ru-RU" sz="2200" dirty="0">
                <a:latin typeface="Arial" panose="020B0604020202020204" pitchFamily="34" charset="0"/>
                <a:cs typeface="Arial" panose="020B0604020202020204" pitchFamily="34" charset="0"/>
              </a:rPr>
              <a:t> – </a:t>
            </a:r>
            <a:r>
              <a:rPr lang="ru-RU" sz="2200" dirty="0" err="1">
                <a:latin typeface="Arial" panose="020B0604020202020204" pitchFamily="34" charset="0"/>
                <a:cs typeface="Arial" panose="020B0604020202020204" pitchFamily="34" charset="0"/>
              </a:rPr>
              <a:t>еліміздің</a:t>
            </a:r>
            <a:r>
              <a:rPr lang="ru-RU" sz="2200" dirty="0">
                <a:latin typeface="Arial" panose="020B0604020202020204" pitchFamily="34" charset="0"/>
                <a:cs typeface="Arial" panose="020B0604020202020204" pitchFamily="34" charset="0"/>
              </a:rPr>
              <a:t> </a:t>
            </a:r>
            <a:r>
              <a:rPr lang="ru-RU" sz="2200" dirty="0" err="1">
                <a:latin typeface="Arial" panose="020B0604020202020204" pitchFamily="34" charset="0"/>
                <a:cs typeface="Arial" panose="020B0604020202020204" pitchFamily="34" charset="0"/>
              </a:rPr>
              <a:t>резиденттеріне</a:t>
            </a:r>
            <a:r>
              <a:rPr lang="ru-RU" sz="2200" dirty="0">
                <a:latin typeface="Arial" panose="020B0604020202020204" pitchFamily="34" charset="0"/>
                <a:cs typeface="Arial" panose="020B0604020202020204" pitchFamily="34" charset="0"/>
              </a:rPr>
              <a:t> </a:t>
            </a:r>
            <a:r>
              <a:rPr lang="ru-RU" sz="2200" dirty="0" err="1">
                <a:latin typeface="Arial" panose="020B0604020202020204" pitchFamily="34" charset="0"/>
                <a:cs typeface="Arial" panose="020B0604020202020204" pitchFamily="34" charset="0"/>
              </a:rPr>
              <a:t>тиесілі</a:t>
            </a:r>
            <a:r>
              <a:rPr lang="ru-RU" sz="2200" dirty="0">
                <a:latin typeface="Arial" panose="020B0604020202020204" pitchFamily="34" charset="0"/>
                <a:cs typeface="Arial" panose="020B0604020202020204" pitchFamily="34" charset="0"/>
              </a:rPr>
              <a:t> бас компания </a:t>
            </a:r>
            <a:r>
              <a:rPr lang="ru-RU" sz="2200" dirty="0" err="1">
                <a:latin typeface="Arial" panose="020B0604020202020204" pitchFamily="34" charset="0"/>
                <a:cs typeface="Arial" panose="020B0604020202020204" pitchFamily="34" charset="0"/>
              </a:rPr>
              <a:t>болған</a:t>
            </a:r>
            <a:r>
              <a:rPr lang="ru-RU" sz="2200" dirty="0">
                <a:latin typeface="Arial" panose="020B0604020202020204" pitchFamily="34" charset="0"/>
                <a:cs typeface="Arial" panose="020B0604020202020204" pitchFamily="34" charset="0"/>
              </a:rPr>
              <a:t> </a:t>
            </a:r>
            <a:r>
              <a:rPr lang="ru-RU" sz="2200" dirty="0" err="1">
                <a:latin typeface="Arial" panose="020B0604020202020204" pitchFamily="34" charset="0"/>
                <a:cs typeface="Arial" panose="020B0604020202020204" pitchFamily="34" charset="0"/>
              </a:rPr>
              <a:t>кезде</a:t>
            </a:r>
            <a:r>
              <a:rPr lang="ru-RU" sz="2200" dirty="0">
                <a:latin typeface="Arial" panose="020B0604020202020204" pitchFamily="34" charset="0"/>
                <a:cs typeface="Arial" panose="020B0604020202020204" pitchFamily="34" charset="0"/>
              </a:rPr>
              <a:t> </a:t>
            </a:r>
            <a:r>
              <a:rPr lang="ru-RU" sz="2200" dirty="0" err="1">
                <a:latin typeface="Arial" panose="020B0604020202020204" pitchFamily="34" charset="0"/>
                <a:cs typeface="Arial" panose="020B0604020202020204" pitchFamily="34" charset="0"/>
              </a:rPr>
              <a:t>идеалды</a:t>
            </a:r>
            <a:r>
              <a:rPr lang="ru-RU" sz="2200" dirty="0">
                <a:latin typeface="Arial" panose="020B0604020202020204" pitchFamily="34" charset="0"/>
                <a:cs typeface="Arial" panose="020B0604020202020204" pitchFamily="34" charset="0"/>
              </a:rPr>
              <a:t> </a:t>
            </a:r>
            <a:r>
              <a:rPr lang="ru-RU" sz="2200" dirty="0" err="1">
                <a:latin typeface="Arial" panose="020B0604020202020204" pitchFamily="34" charset="0"/>
                <a:cs typeface="Arial" panose="020B0604020202020204" pitchFamily="34" charset="0"/>
              </a:rPr>
              <a:t>жағдай</a:t>
            </a:r>
            <a:r>
              <a:rPr lang="ru-RU" sz="2200" dirty="0" smtClean="0">
                <a:latin typeface="Arial" panose="020B0604020202020204" pitchFamily="34" charset="0"/>
                <a:cs typeface="Arial" panose="020B0604020202020204" pitchFamily="34" charset="0"/>
              </a:rPr>
              <a:t>.</a:t>
            </a:r>
          </a:p>
          <a:p>
            <a:pPr>
              <a:lnSpc>
                <a:spcPct val="100000"/>
              </a:lnSpc>
              <a:spcBef>
                <a:spcPts val="0"/>
              </a:spcBef>
              <a:buFont typeface="Wingdings" panose="05000000000000000000" pitchFamily="2" charset="2"/>
              <a:buChar char="Ø"/>
            </a:pPr>
            <a:r>
              <a:rPr lang="ru-RU" sz="2200" b="1" dirty="0" smtClean="0">
                <a:latin typeface="Arial" panose="020B0604020202020204" pitchFamily="34" charset="0"/>
                <a:cs typeface="Arial" panose="020B0604020202020204" pitchFamily="34" charset="0"/>
              </a:rPr>
              <a:t>3</a:t>
            </a:r>
            <a:r>
              <a:rPr lang="ru-RU" sz="2200" b="1" dirty="0">
                <a:latin typeface="Arial" panose="020B0604020202020204" pitchFamily="34" charset="0"/>
                <a:cs typeface="Arial" panose="020B0604020202020204" pitchFamily="34" charset="0"/>
              </a:rPr>
              <a:t>. </a:t>
            </a:r>
            <a:r>
              <a:rPr lang="ru-RU" sz="2200" b="1" dirty="0" err="1">
                <a:latin typeface="Arial" panose="020B0604020202020204" pitchFamily="34" charset="0"/>
                <a:cs typeface="Arial" panose="020B0604020202020204" pitchFamily="34" charset="0"/>
              </a:rPr>
              <a:t>Есеп</a:t>
            </a:r>
            <a:r>
              <a:rPr lang="ru-RU" sz="2200" b="1" dirty="0">
                <a:latin typeface="Arial" panose="020B0604020202020204" pitchFamily="34" charset="0"/>
                <a:cs typeface="Arial" panose="020B0604020202020204" pitchFamily="34" charset="0"/>
              </a:rPr>
              <a:t> </a:t>
            </a:r>
            <a:r>
              <a:rPr lang="ru-RU" sz="2200" b="1" dirty="0" err="1">
                <a:latin typeface="Arial" panose="020B0604020202020204" pitchFamily="34" charset="0"/>
                <a:cs typeface="Arial" panose="020B0604020202020204" pitchFamily="34" charset="0"/>
              </a:rPr>
              <a:t>саясатының</a:t>
            </a:r>
            <a:r>
              <a:rPr lang="ru-RU" sz="2200" b="1" dirty="0">
                <a:latin typeface="Arial" panose="020B0604020202020204" pitchFamily="34" charset="0"/>
                <a:cs typeface="Arial" panose="020B0604020202020204" pitchFamily="34" charset="0"/>
              </a:rPr>
              <a:t> </a:t>
            </a:r>
            <a:r>
              <a:rPr lang="ru-RU" sz="2200" b="1" dirty="0" err="1">
                <a:latin typeface="Arial" panose="020B0604020202020204" pitchFamily="34" charset="0"/>
                <a:cs typeface="Arial" panose="020B0604020202020204" pitchFamily="34" charset="0"/>
              </a:rPr>
              <a:t>көмегімен</a:t>
            </a:r>
            <a:r>
              <a:rPr lang="ru-RU" sz="2200" dirty="0">
                <a:latin typeface="Arial" panose="020B0604020202020204" pitchFamily="34" charset="0"/>
                <a:cs typeface="Arial" panose="020B0604020202020204" pitchFamily="34" charset="0"/>
              </a:rPr>
              <a:t> </a:t>
            </a:r>
            <a:r>
              <a:rPr lang="ru-RU" sz="2200" dirty="0" err="1">
                <a:latin typeface="Arial" panose="020B0604020202020204" pitchFamily="34" charset="0"/>
                <a:cs typeface="Arial" panose="020B0604020202020204" pitchFamily="34" charset="0"/>
              </a:rPr>
              <a:t>салықтарды</a:t>
            </a:r>
            <a:r>
              <a:rPr lang="ru-RU" sz="2200" dirty="0">
                <a:latin typeface="Arial" panose="020B0604020202020204" pitchFamily="34" charset="0"/>
                <a:cs typeface="Arial" panose="020B0604020202020204" pitchFamily="34" charset="0"/>
              </a:rPr>
              <a:t> </a:t>
            </a:r>
            <a:r>
              <a:rPr lang="ru-RU" sz="2200" dirty="0" err="1">
                <a:latin typeface="Arial" panose="020B0604020202020204" pitchFamily="34" charset="0"/>
                <a:cs typeface="Arial" panose="020B0604020202020204" pitchFamily="34" charset="0"/>
              </a:rPr>
              <a:t>төлеу</a:t>
            </a:r>
            <a:r>
              <a:rPr lang="ru-RU" sz="2200" dirty="0">
                <a:latin typeface="Arial" panose="020B0604020202020204" pitchFamily="34" charset="0"/>
                <a:cs typeface="Arial" panose="020B0604020202020204" pitchFamily="34" charset="0"/>
              </a:rPr>
              <a:t> </a:t>
            </a:r>
            <a:r>
              <a:rPr lang="ru-RU" sz="2200" dirty="0" err="1">
                <a:latin typeface="Arial" panose="020B0604020202020204" pitchFamily="34" charset="0"/>
                <a:cs typeface="Arial" panose="020B0604020202020204" pitchFamily="34" charset="0"/>
              </a:rPr>
              <a:t>мерзіміне</a:t>
            </a:r>
            <a:r>
              <a:rPr lang="ru-RU" sz="2200" dirty="0">
                <a:latin typeface="Arial" panose="020B0604020202020204" pitchFamily="34" charset="0"/>
                <a:cs typeface="Arial" panose="020B0604020202020204" pitchFamily="34" charset="0"/>
              </a:rPr>
              <a:t> </a:t>
            </a:r>
            <a:r>
              <a:rPr lang="ru-RU" sz="2200" dirty="0" err="1">
                <a:latin typeface="Arial" panose="020B0604020202020204" pitchFamily="34" charset="0"/>
                <a:cs typeface="Arial" panose="020B0604020202020204" pitchFamily="34" charset="0"/>
              </a:rPr>
              <a:t>әсер</a:t>
            </a:r>
            <a:r>
              <a:rPr lang="ru-RU" sz="2200" dirty="0">
                <a:latin typeface="Arial" panose="020B0604020202020204" pitchFamily="34" charset="0"/>
                <a:cs typeface="Arial" panose="020B0604020202020204" pitchFamily="34" charset="0"/>
              </a:rPr>
              <a:t> </a:t>
            </a:r>
            <a:r>
              <a:rPr lang="ru-RU" sz="2200" dirty="0" err="1">
                <a:latin typeface="Arial" panose="020B0604020202020204" pitchFamily="34" charset="0"/>
                <a:cs typeface="Arial" panose="020B0604020202020204" pitchFamily="34" charset="0"/>
              </a:rPr>
              <a:t>ету</a:t>
            </a:r>
            <a:r>
              <a:rPr lang="ru-RU" sz="2200" dirty="0">
                <a:latin typeface="Arial" panose="020B0604020202020204" pitchFamily="34" charset="0"/>
                <a:cs typeface="Arial" panose="020B0604020202020204" pitchFamily="34" charset="0"/>
              </a:rPr>
              <a:t>, </a:t>
            </a:r>
            <a:r>
              <a:rPr lang="ru-RU" sz="2200" dirty="0" err="1">
                <a:latin typeface="Arial" panose="020B0604020202020204" pitchFamily="34" charset="0"/>
                <a:cs typeface="Arial" panose="020B0604020202020204" pitchFamily="34" charset="0"/>
              </a:rPr>
              <a:t>оның</a:t>
            </a:r>
            <a:r>
              <a:rPr lang="ru-RU" sz="2200" dirty="0">
                <a:latin typeface="Arial" panose="020B0604020202020204" pitchFamily="34" charset="0"/>
                <a:cs typeface="Arial" panose="020B0604020202020204" pitchFamily="34" charset="0"/>
              </a:rPr>
              <a:t> </a:t>
            </a:r>
            <a:r>
              <a:rPr lang="ru-RU" sz="2200" dirty="0" err="1">
                <a:latin typeface="Arial" panose="020B0604020202020204" pitchFamily="34" charset="0"/>
                <a:cs typeface="Arial" panose="020B0604020202020204" pitchFamily="34" charset="0"/>
              </a:rPr>
              <a:t>ішінде</a:t>
            </a:r>
            <a:r>
              <a:rPr lang="ru-RU" sz="2200" dirty="0">
                <a:latin typeface="Arial" panose="020B0604020202020204" pitchFamily="34" charset="0"/>
                <a:cs typeface="Arial" panose="020B0604020202020204" pitchFamily="34" charset="0"/>
              </a:rPr>
              <a:t> </a:t>
            </a:r>
            <a:r>
              <a:rPr lang="ru-RU" sz="2200" dirty="0" err="1">
                <a:latin typeface="Arial" panose="020B0604020202020204" pitchFamily="34" charset="0"/>
                <a:cs typeface="Arial" panose="020B0604020202020204" pitchFamily="34" charset="0"/>
              </a:rPr>
              <a:t>салықты</a:t>
            </a:r>
            <a:r>
              <a:rPr lang="ru-RU" sz="2200" dirty="0">
                <a:latin typeface="Arial" panose="020B0604020202020204" pitchFamily="34" charset="0"/>
                <a:cs typeface="Arial" panose="020B0604020202020204" pitchFamily="34" charset="0"/>
              </a:rPr>
              <a:t> </a:t>
            </a:r>
            <a:r>
              <a:rPr lang="ru-RU" sz="2200" dirty="0" err="1">
                <a:latin typeface="Arial" panose="020B0604020202020204" pitchFamily="34" charset="0"/>
                <a:cs typeface="Arial" panose="020B0604020202020204" pitchFamily="34" charset="0"/>
              </a:rPr>
              <a:t>төлеу</a:t>
            </a:r>
            <a:r>
              <a:rPr lang="ru-RU" sz="2200" dirty="0">
                <a:latin typeface="Arial" panose="020B0604020202020204" pitchFamily="34" charset="0"/>
                <a:cs typeface="Arial" panose="020B0604020202020204" pitchFamily="34" charset="0"/>
              </a:rPr>
              <a:t> </a:t>
            </a:r>
            <a:r>
              <a:rPr lang="ru-RU" sz="2200" dirty="0" err="1">
                <a:latin typeface="Arial" panose="020B0604020202020204" pitchFamily="34" charset="0"/>
                <a:cs typeface="Arial" panose="020B0604020202020204" pitchFamily="34" charset="0"/>
              </a:rPr>
              <a:t>мерзімін</a:t>
            </a:r>
            <a:r>
              <a:rPr lang="ru-RU" sz="2200" dirty="0">
                <a:latin typeface="Arial" panose="020B0604020202020204" pitchFamily="34" charset="0"/>
                <a:cs typeface="Arial" panose="020B0604020202020204" pitchFamily="34" charset="0"/>
              </a:rPr>
              <a:t> </a:t>
            </a:r>
            <a:r>
              <a:rPr lang="ru-RU" sz="2200" dirty="0" err="1">
                <a:latin typeface="Arial" panose="020B0604020202020204" pitchFamily="34" charset="0"/>
                <a:cs typeface="Arial" panose="020B0604020202020204" pitchFamily="34" charset="0"/>
              </a:rPr>
              <a:t>кейінге</a:t>
            </a:r>
            <a:r>
              <a:rPr lang="ru-RU" sz="2200" dirty="0">
                <a:latin typeface="Arial" panose="020B0604020202020204" pitchFamily="34" charset="0"/>
                <a:cs typeface="Arial" panose="020B0604020202020204" pitchFamily="34" charset="0"/>
              </a:rPr>
              <a:t> </a:t>
            </a:r>
            <a:r>
              <a:rPr lang="ru-RU" sz="2200" dirty="0" err="1">
                <a:latin typeface="Arial" panose="020B0604020202020204" pitchFamily="34" charset="0"/>
                <a:cs typeface="Arial" panose="020B0604020202020204" pitchFamily="34" charset="0"/>
              </a:rPr>
              <a:t>қалдыру</a:t>
            </a:r>
            <a:r>
              <a:rPr lang="ru-RU" sz="2200" dirty="0" smtClean="0">
                <a:latin typeface="Arial" panose="020B0604020202020204" pitchFamily="34" charset="0"/>
                <a:cs typeface="Arial" panose="020B0604020202020204" pitchFamily="34" charset="0"/>
              </a:rPr>
              <a:t>.</a:t>
            </a:r>
          </a:p>
          <a:p>
            <a:pPr>
              <a:lnSpc>
                <a:spcPct val="100000"/>
              </a:lnSpc>
              <a:spcBef>
                <a:spcPts val="0"/>
              </a:spcBef>
              <a:buFont typeface="Wingdings" panose="05000000000000000000" pitchFamily="2" charset="2"/>
              <a:buChar char="Ø"/>
            </a:pPr>
            <a:r>
              <a:rPr lang="ru-RU" sz="2200" b="1" dirty="0" smtClean="0">
                <a:latin typeface="Arial" panose="020B0604020202020204" pitchFamily="34" charset="0"/>
                <a:cs typeface="Arial" panose="020B0604020202020204" pitchFamily="34" charset="0"/>
              </a:rPr>
              <a:t>4</a:t>
            </a:r>
            <a:r>
              <a:rPr lang="ru-RU" sz="2200" b="1" dirty="0">
                <a:latin typeface="Arial" panose="020B0604020202020204" pitchFamily="34" charset="0"/>
                <a:cs typeface="Arial" panose="020B0604020202020204" pitchFamily="34" charset="0"/>
              </a:rPr>
              <a:t>. </a:t>
            </a:r>
            <a:r>
              <a:rPr lang="ru-RU" sz="2200" b="1" dirty="0" err="1">
                <a:latin typeface="Arial" panose="020B0604020202020204" pitchFamily="34" charset="0"/>
                <a:cs typeface="Arial" panose="020B0604020202020204" pitchFamily="34" charset="0"/>
              </a:rPr>
              <a:t>Мүлікті</a:t>
            </a:r>
            <a:r>
              <a:rPr lang="ru-RU" sz="2200" b="1" dirty="0">
                <a:latin typeface="Arial" panose="020B0604020202020204" pitchFamily="34" charset="0"/>
                <a:cs typeface="Arial" panose="020B0604020202020204" pitchFamily="34" charset="0"/>
              </a:rPr>
              <a:t> </a:t>
            </a:r>
            <a:r>
              <a:rPr lang="ru-RU" sz="2200" b="1" dirty="0" err="1">
                <a:latin typeface="Arial" panose="020B0604020202020204" pitchFamily="34" charset="0"/>
                <a:cs typeface="Arial" panose="020B0604020202020204" pitchFamily="34" charset="0"/>
              </a:rPr>
              <a:t>қайта</a:t>
            </a:r>
            <a:r>
              <a:rPr lang="ru-RU" sz="2200" b="1" dirty="0">
                <a:latin typeface="Arial" panose="020B0604020202020204" pitchFamily="34" charset="0"/>
                <a:cs typeface="Arial" panose="020B0604020202020204" pitchFamily="34" charset="0"/>
              </a:rPr>
              <a:t> </a:t>
            </a:r>
            <a:r>
              <a:rPr lang="ru-RU" sz="2200" b="1" dirty="0" err="1">
                <a:latin typeface="Arial" panose="020B0604020202020204" pitchFamily="34" charset="0"/>
                <a:cs typeface="Arial" panose="020B0604020202020204" pitchFamily="34" charset="0"/>
              </a:rPr>
              <a:t>бағалау</a:t>
            </a:r>
            <a:r>
              <a:rPr lang="ru-RU" sz="2200" dirty="0" err="1">
                <a:latin typeface="Arial" panose="020B0604020202020204" pitchFamily="34" charset="0"/>
                <a:cs typeface="Arial" panose="020B0604020202020204" pitchFamily="34" charset="0"/>
              </a:rPr>
              <a:t>.Шақырылған</a:t>
            </a:r>
            <a:r>
              <a:rPr lang="ru-RU" sz="2200" dirty="0">
                <a:latin typeface="Arial" panose="020B0604020202020204" pitchFamily="34" charset="0"/>
                <a:cs typeface="Arial" panose="020B0604020202020204" pitchFamily="34" charset="0"/>
              </a:rPr>
              <a:t> </a:t>
            </a:r>
            <a:r>
              <a:rPr lang="ru-RU" sz="2200" dirty="0" err="1">
                <a:latin typeface="Arial" panose="020B0604020202020204" pitchFamily="34" charset="0"/>
                <a:cs typeface="Arial" panose="020B0604020202020204" pitchFamily="34" charset="0"/>
              </a:rPr>
              <a:t>тәуелсіз</a:t>
            </a:r>
            <a:r>
              <a:rPr lang="ru-RU" sz="2200" dirty="0">
                <a:latin typeface="Arial" panose="020B0604020202020204" pitchFamily="34" charset="0"/>
                <a:cs typeface="Arial" panose="020B0604020202020204" pitchFamily="34" charset="0"/>
              </a:rPr>
              <a:t> </a:t>
            </a:r>
            <a:r>
              <a:rPr lang="ru-RU" sz="2200" dirty="0" err="1">
                <a:latin typeface="Arial" panose="020B0604020202020204" pitchFamily="34" charset="0"/>
                <a:cs typeface="Arial" panose="020B0604020202020204" pitchFamily="34" charset="0"/>
              </a:rPr>
              <a:t>сарапшы</a:t>
            </a:r>
            <a:r>
              <a:rPr lang="ru-RU" sz="2200" dirty="0">
                <a:latin typeface="Arial" panose="020B0604020202020204" pitchFamily="34" charset="0"/>
                <a:cs typeface="Arial" panose="020B0604020202020204" pitchFamily="34" charset="0"/>
              </a:rPr>
              <a:t> </a:t>
            </a:r>
            <a:r>
              <a:rPr lang="ru-RU" sz="2200" dirty="0" err="1">
                <a:latin typeface="Arial" panose="020B0604020202020204" pitchFamily="34" charset="0"/>
                <a:cs typeface="Arial" panose="020B0604020202020204" pitchFamily="34" charset="0"/>
              </a:rPr>
              <a:t>негізгі</a:t>
            </a:r>
            <a:r>
              <a:rPr lang="ru-RU" sz="2200" dirty="0">
                <a:latin typeface="Arial" panose="020B0604020202020204" pitchFamily="34" charset="0"/>
                <a:cs typeface="Arial" panose="020B0604020202020204" pitchFamily="34" charset="0"/>
              </a:rPr>
              <a:t> </a:t>
            </a:r>
            <a:r>
              <a:rPr lang="ru-RU" sz="2200" dirty="0" err="1">
                <a:latin typeface="Arial" panose="020B0604020202020204" pitchFamily="34" charset="0"/>
                <a:cs typeface="Arial" panose="020B0604020202020204" pitchFamily="34" charset="0"/>
              </a:rPr>
              <a:t>құралдардың</a:t>
            </a:r>
            <a:r>
              <a:rPr lang="ru-RU" sz="2200" dirty="0">
                <a:latin typeface="Arial" panose="020B0604020202020204" pitchFamily="34" charset="0"/>
                <a:cs typeface="Arial" panose="020B0604020202020204" pitchFamily="34" charset="0"/>
              </a:rPr>
              <a:t> </a:t>
            </a:r>
            <a:r>
              <a:rPr lang="ru-RU" sz="2200" dirty="0" err="1">
                <a:latin typeface="Arial" panose="020B0604020202020204" pitchFamily="34" charset="0"/>
                <a:cs typeface="Arial" panose="020B0604020202020204" pitchFamily="34" charset="0"/>
              </a:rPr>
              <a:t>бөлек</a:t>
            </a:r>
            <a:r>
              <a:rPr lang="ru-RU" sz="2200" dirty="0">
                <a:latin typeface="Arial" panose="020B0604020202020204" pitchFamily="34" charset="0"/>
                <a:cs typeface="Arial" panose="020B0604020202020204" pitchFamily="34" charset="0"/>
              </a:rPr>
              <a:t> </a:t>
            </a:r>
            <a:r>
              <a:rPr lang="ru-RU" sz="2200" dirty="0" err="1">
                <a:latin typeface="Arial" panose="020B0604020202020204" pitchFamily="34" charset="0"/>
                <a:cs typeface="Arial" panose="020B0604020202020204" pitchFamily="34" charset="0"/>
              </a:rPr>
              <a:t>жоғары</a:t>
            </a:r>
            <a:r>
              <a:rPr lang="ru-RU" sz="2200" dirty="0">
                <a:latin typeface="Arial" panose="020B0604020202020204" pitchFamily="34" charset="0"/>
                <a:cs typeface="Arial" panose="020B0604020202020204" pitchFamily="34" charset="0"/>
              </a:rPr>
              <a:t> </a:t>
            </a:r>
            <a:r>
              <a:rPr lang="ru-RU" sz="2200" dirty="0" err="1">
                <a:latin typeface="Arial" panose="020B0604020202020204" pitchFamily="34" charset="0"/>
                <a:cs typeface="Arial" panose="020B0604020202020204" pitchFamily="34" charset="0"/>
              </a:rPr>
              <a:t>құнды</a:t>
            </a:r>
            <a:r>
              <a:rPr lang="ru-RU" sz="2200" dirty="0">
                <a:latin typeface="Arial" panose="020B0604020202020204" pitchFamily="34" charset="0"/>
                <a:cs typeface="Arial" panose="020B0604020202020204" pitchFamily="34" charset="0"/>
              </a:rPr>
              <a:t> </a:t>
            </a:r>
            <a:r>
              <a:rPr lang="ru-RU" sz="2200" dirty="0" err="1">
                <a:latin typeface="Arial" panose="020B0604020202020204" pitchFamily="34" charset="0"/>
                <a:cs typeface="Arial" panose="020B0604020202020204" pitchFamily="34" charset="0"/>
              </a:rPr>
              <a:t>тобын</a:t>
            </a:r>
            <a:r>
              <a:rPr lang="ru-RU" sz="2200" dirty="0">
                <a:latin typeface="Arial" panose="020B0604020202020204" pitchFamily="34" charset="0"/>
                <a:cs typeface="Arial" panose="020B0604020202020204" pitchFamily="34" charset="0"/>
              </a:rPr>
              <a:t> </a:t>
            </a:r>
            <a:r>
              <a:rPr lang="ru-RU" sz="2200" dirty="0" err="1">
                <a:latin typeface="Arial" panose="020B0604020202020204" pitchFamily="34" charset="0"/>
                <a:cs typeface="Arial" panose="020B0604020202020204" pitchFamily="34" charset="0"/>
              </a:rPr>
              <a:t>ақылы</a:t>
            </a:r>
            <a:r>
              <a:rPr lang="ru-RU" sz="2200" dirty="0">
                <a:latin typeface="Arial" panose="020B0604020202020204" pitchFamily="34" charset="0"/>
                <a:cs typeface="Arial" panose="020B0604020202020204" pitchFamily="34" charset="0"/>
              </a:rPr>
              <a:t> </a:t>
            </a:r>
            <a:r>
              <a:rPr lang="ru-RU" sz="2200" dirty="0" err="1">
                <a:latin typeface="Arial" panose="020B0604020202020204" pitchFamily="34" charset="0"/>
                <a:cs typeface="Arial" panose="020B0604020202020204" pitchFamily="34" charset="0"/>
              </a:rPr>
              <a:t>түрде</a:t>
            </a:r>
            <a:r>
              <a:rPr lang="ru-RU" sz="2200" dirty="0">
                <a:latin typeface="Arial" panose="020B0604020202020204" pitchFamily="34" charset="0"/>
                <a:cs typeface="Arial" panose="020B0604020202020204" pitchFamily="34" charset="0"/>
              </a:rPr>
              <a:t> </a:t>
            </a:r>
            <a:r>
              <a:rPr lang="ru-RU" sz="2200" dirty="0" err="1">
                <a:latin typeface="Arial" panose="020B0604020202020204" pitchFamily="34" charset="0"/>
                <a:cs typeface="Arial" panose="020B0604020202020204" pitchFamily="34" charset="0"/>
              </a:rPr>
              <a:t>қайта</a:t>
            </a:r>
            <a:r>
              <a:rPr lang="ru-RU" sz="2200" dirty="0">
                <a:latin typeface="Arial" panose="020B0604020202020204" pitchFamily="34" charset="0"/>
                <a:cs typeface="Arial" panose="020B0604020202020204" pitchFamily="34" charset="0"/>
              </a:rPr>
              <a:t> </a:t>
            </a:r>
            <a:r>
              <a:rPr lang="ru-RU" sz="2200" dirty="0" err="1">
                <a:latin typeface="Arial" panose="020B0604020202020204" pitchFamily="34" charset="0"/>
                <a:cs typeface="Arial" panose="020B0604020202020204" pitchFamily="34" charset="0"/>
              </a:rPr>
              <a:t>бағалайды</a:t>
            </a:r>
            <a:r>
              <a:rPr lang="ru-RU" sz="2200" dirty="0">
                <a:latin typeface="Arial" panose="020B0604020202020204" pitchFamily="34" charset="0"/>
                <a:cs typeface="Arial" panose="020B0604020202020204" pitchFamily="34" charset="0"/>
              </a:rPr>
              <a:t>. </a:t>
            </a:r>
            <a:r>
              <a:rPr lang="ru-RU" sz="2200" dirty="0" err="1">
                <a:latin typeface="Arial" panose="020B0604020202020204" pitchFamily="34" charset="0"/>
                <a:cs typeface="Arial" panose="020B0604020202020204" pitchFamily="34" charset="0"/>
              </a:rPr>
              <a:t>Бұл</a:t>
            </a:r>
            <a:r>
              <a:rPr lang="ru-RU" sz="2200" dirty="0">
                <a:latin typeface="Arial" panose="020B0604020202020204" pitchFamily="34" charset="0"/>
                <a:cs typeface="Arial" panose="020B0604020202020204" pitchFamily="34" charset="0"/>
              </a:rPr>
              <a:t> </a:t>
            </a:r>
            <a:r>
              <a:rPr lang="ru-RU" sz="2200" dirty="0" err="1">
                <a:latin typeface="Arial" panose="020B0604020202020204" pitchFamily="34" charset="0"/>
                <a:cs typeface="Arial" panose="020B0604020202020204" pitchFamily="34" charset="0"/>
              </a:rPr>
              <a:t>амортизацияның</a:t>
            </a:r>
            <a:r>
              <a:rPr lang="ru-RU" sz="2200" dirty="0">
                <a:latin typeface="Arial" panose="020B0604020202020204" pitchFamily="34" charset="0"/>
                <a:cs typeface="Arial" panose="020B0604020202020204" pitchFamily="34" charset="0"/>
              </a:rPr>
              <a:t> </a:t>
            </a:r>
            <a:r>
              <a:rPr lang="ru-RU" sz="2200" dirty="0" err="1">
                <a:latin typeface="Arial" panose="020B0604020202020204" pitchFamily="34" charset="0"/>
                <a:cs typeface="Arial" panose="020B0604020202020204" pitchFamily="34" charset="0"/>
              </a:rPr>
              <a:t>немесе</a:t>
            </a:r>
            <a:r>
              <a:rPr lang="ru-RU" sz="2200" dirty="0">
                <a:latin typeface="Arial" panose="020B0604020202020204" pitchFamily="34" charset="0"/>
                <a:cs typeface="Arial" panose="020B0604020202020204" pitchFamily="34" charset="0"/>
              </a:rPr>
              <a:t> </a:t>
            </a:r>
            <a:r>
              <a:rPr lang="ru-RU" sz="2200" dirty="0" err="1">
                <a:latin typeface="Arial" panose="020B0604020202020204" pitchFamily="34" charset="0"/>
                <a:cs typeface="Arial" panose="020B0604020202020204" pitchFamily="34" charset="0"/>
              </a:rPr>
              <a:t>арнайы</a:t>
            </a:r>
            <a:r>
              <a:rPr lang="ru-RU" sz="2200" dirty="0">
                <a:latin typeface="Arial" panose="020B0604020202020204" pitchFamily="34" charset="0"/>
                <a:cs typeface="Arial" panose="020B0604020202020204" pitchFamily="34" charset="0"/>
              </a:rPr>
              <a:t> </a:t>
            </a:r>
            <a:r>
              <a:rPr lang="ru-RU" sz="2200" dirty="0" err="1">
                <a:latin typeface="Arial" panose="020B0604020202020204" pitchFamily="34" charset="0"/>
                <a:cs typeface="Arial" panose="020B0604020202020204" pitchFamily="34" charset="0"/>
              </a:rPr>
              <a:t>терминологиямен</a:t>
            </a:r>
            <a:r>
              <a:rPr lang="ru-RU" sz="2200" dirty="0">
                <a:latin typeface="Arial" panose="020B0604020202020204" pitchFamily="34" charset="0"/>
                <a:cs typeface="Arial" panose="020B0604020202020204" pitchFamily="34" charset="0"/>
              </a:rPr>
              <a:t> </a:t>
            </a:r>
            <a:r>
              <a:rPr lang="ru-RU" sz="2200" dirty="0" err="1">
                <a:latin typeface="Arial" panose="020B0604020202020204" pitchFamily="34" charset="0"/>
                <a:cs typeface="Arial" panose="020B0604020202020204" pitchFamily="34" charset="0"/>
              </a:rPr>
              <a:t>айтсақ</a:t>
            </a:r>
            <a:r>
              <a:rPr lang="ru-RU" sz="2200" dirty="0">
                <a:latin typeface="Arial" panose="020B0604020202020204" pitchFamily="34" charset="0"/>
                <a:cs typeface="Arial" panose="020B0604020202020204" pitchFamily="34" charset="0"/>
              </a:rPr>
              <a:t>, </a:t>
            </a:r>
            <a:r>
              <a:rPr lang="ru-RU" sz="2200" dirty="0" err="1">
                <a:latin typeface="Arial" panose="020B0604020202020204" pitchFamily="34" charset="0"/>
                <a:cs typeface="Arial" panose="020B0604020202020204" pitchFamily="34" charset="0"/>
              </a:rPr>
              <a:t>негізгі</a:t>
            </a:r>
            <a:r>
              <a:rPr lang="ru-RU" sz="2200" dirty="0">
                <a:latin typeface="Arial" panose="020B0604020202020204" pitchFamily="34" charset="0"/>
                <a:cs typeface="Arial" panose="020B0604020202020204" pitchFamily="34" charset="0"/>
              </a:rPr>
              <a:t> </a:t>
            </a:r>
            <a:r>
              <a:rPr lang="ru-RU" sz="2200" dirty="0" err="1">
                <a:latin typeface="Arial" panose="020B0604020202020204" pitchFamily="34" charset="0"/>
                <a:cs typeface="Arial" panose="020B0604020202020204" pitchFamily="34" charset="0"/>
              </a:rPr>
              <a:t>құралдардың</a:t>
            </a:r>
            <a:r>
              <a:rPr lang="ru-RU" sz="2200" dirty="0">
                <a:latin typeface="Arial" panose="020B0604020202020204" pitchFamily="34" charset="0"/>
                <a:cs typeface="Arial" panose="020B0604020202020204" pitchFamily="34" charset="0"/>
              </a:rPr>
              <a:t> </a:t>
            </a:r>
            <a:r>
              <a:rPr lang="ru-RU" sz="2200" dirty="0" err="1">
                <a:latin typeface="Arial" panose="020B0604020202020204" pitchFamily="34" charset="0"/>
                <a:cs typeface="Arial" panose="020B0604020202020204" pitchFamily="34" charset="0"/>
              </a:rPr>
              <a:t>тозуы</a:t>
            </a:r>
            <a:r>
              <a:rPr lang="ru-RU" sz="2200" dirty="0">
                <a:latin typeface="Arial" panose="020B0604020202020204" pitchFamily="34" charset="0"/>
                <a:cs typeface="Arial" panose="020B0604020202020204" pitchFamily="34" charset="0"/>
              </a:rPr>
              <a:t> </a:t>
            </a:r>
            <a:r>
              <a:rPr lang="ru-RU" sz="2200" dirty="0" err="1">
                <a:latin typeface="Arial" panose="020B0604020202020204" pitchFamily="34" charset="0"/>
                <a:cs typeface="Arial" panose="020B0604020202020204" pitchFamily="34" charset="0"/>
              </a:rPr>
              <a:t>есебінен</a:t>
            </a:r>
            <a:r>
              <a:rPr lang="ru-RU" sz="2200" dirty="0">
                <a:latin typeface="Arial" panose="020B0604020202020204" pitchFamily="34" charset="0"/>
                <a:cs typeface="Arial" panose="020B0604020202020204" pitchFamily="34" charset="0"/>
              </a:rPr>
              <a:t> </a:t>
            </a:r>
            <a:r>
              <a:rPr lang="ru-RU" sz="2200" dirty="0" err="1">
                <a:latin typeface="Arial" panose="020B0604020202020204" pitchFamily="34" charset="0"/>
                <a:cs typeface="Arial" panose="020B0604020202020204" pitchFamily="34" charset="0"/>
              </a:rPr>
              <a:t>мүмкін</a:t>
            </a:r>
            <a:r>
              <a:rPr lang="ru-RU" sz="2200" dirty="0">
                <a:latin typeface="Arial" panose="020B0604020202020204" pitchFamily="34" charset="0"/>
                <a:cs typeface="Arial" panose="020B0604020202020204" pitchFamily="34" charset="0"/>
              </a:rPr>
              <a:t> </a:t>
            </a:r>
            <a:r>
              <a:rPr lang="ru-RU" sz="2200" dirty="0" err="1">
                <a:latin typeface="Arial" panose="020B0604020202020204" pitchFamily="34" charset="0"/>
                <a:cs typeface="Arial" panose="020B0604020202020204" pitchFamily="34" charset="0"/>
              </a:rPr>
              <a:t>болады</a:t>
            </a:r>
            <a:r>
              <a:rPr lang="ru-RU" sz="2200" dirty="0">
                <a:latin typeface="Arial" panose="020B0604020202020204" pitchFamily="34" charset="0"/>
                <a:cs typeface="Arial" panose="020B0604020202020204" pitchFamily="34" charset="0"/>
              </a:rPr>
              <a:t>. </a:t>
            </a:r>
            <a:r>
              <a:rPr lang="ru-RU" sz="2200" dirty="0" err="1">
                <a:latin typeface="Arial" panose="020B0604020202020204" pitchFamily="34" charset="0"/>
                <a:cs typeface="Arial" panose="020B0604020202020204" pitchFamily="34" charset="0"/>
              </a:rPr>
              <a:t>Дегенмен</a:t>
            </a:r>
            <a:r>
              <a:rPr lang="ru-RU" sz="2200" dirty="0">
                <a:latin typeface="Arial" panose="020B0604020202020204" pitchFamily="34" charset="0"/>
                <a:cs typeface="Arial" panose="020B0604020202020204" pitchFamily="34" charset="0"/>
              </a:rPr>
              <a:t>, </a:t>
            </a:r>
            <a:r>
              <a:rPr lang="ru-RU" sz="2200" dirty="0" err="1">
                <a:latin typeface="Arial" panose="020B0604020202020204" pitchFamily="34" charset="0"/>
                <a:cs typeface="Arial" panose="020B0604020202020204" pitchFamily="34" charset="0"/>
              </a:rPr>
              <a:t>қайта</a:t>
            </a:r>
            <a:r>
              <a:rPr lang="ru-RU" sz="2200" dirty="0">
                <a:latin typeface="Arial" panose="020B0604020202020204" pitchFamily="34" charset="0"/>
                <a:cs typeface="Arial" panose="020B0604020202020204" pitchFamily="34" charset="0"/>
              </a:rPr>
              <a:t> </a:t>
            </a:r>
            <a:r>
              <a:rPr lang="ru-RU" sz="2200" dirty="0" err="1">
                <a:latin typeface="Arial" panose="020B0604020202020204" pitchFamily="34" charset="0"/>
                <a:cs typeface="Arial" panose="020B0604020202020204" pitchFamily="34" charset="0"/>
              </a:rPr>
              <a:t>бағалаусыз</a:t>
            </a:r>
            <a:r>
              <a:rPr lang="ru-RU" sz="2200" dirty="0">
                <a:latin typeface="Arial" panose="020B0604020202020204" pitchFamily="34" charset="0"/>
                <a:cs typeface="Arial" panose="020B0604020202020204" pitchFamily="34" charset="0"/>
              </a:rPr>
              <a:t> </a:t>
            </a:r>
            <a:r>
              <a:rPr lang="ru-RU" sz="2200" dirty="0" err="1">
                <a:latin typeface="Arial" panose="020B0604020202020204" pitchFamily="34" charset="0"/>
                <a:cs typeface="Arial" panose="020B0604020202020204" pitchFamily="34" charset="0"/>
              </a:rPr>
              <a:t>қорлардың</a:t>
            </a:r>
            <a:r>
              <a:rPr lang="ru-RU" sz="2200" dirty="0">
                <a:latin typeface="Arial" panose="020B0604020202020204" pitchFamily="34" charset="0"/>
                <a:cs typeface="Arial" panose="020B0604020202020204" pitchFamily="34" charset="0"/>
              </a:rPr>
              <a:t> </a:t>
            </a:r>
            <a:r>
              <a:rPr lang="ru-RU" sz="2200" dirty="0" err="1">
                <a:latin typeface="Arial" panose="020B0604020202020204" pitchFamily="34" charset="0"/>
                <a:cs typeface="Arial" panose="020B0604020202020204" pitchFamily="34" charset="0"/>
              </a:rPr>
              <a:t>құнын</a:t>
            </a:r>
            <a:r>
              <a:rPr lang="ru-RU" sz="2200" dirty="0">
                <a:latin typeface="Arial" panose="020B0604020202020204" pitchFamily="34" charset="0"/>
                <a:cs typeface="Arial" panose="020B0604020202020204" pitchFamily="34" charset="0"/>
              </a:rPr>
              <a:t> </a:t>
            </a:r>
            <a:r>
              <a:rPr lang="ru-RU" sz="2200" dirty="0" err="1">
                <a:latin typeface="Arial" panose="020B0604020202020204" pitchFamily="34" charset="0"/>
                <a:cs typeface="Arial" panose="020B0604020202020204" pitchFamily="34" charset="0"/>
              </a:rPr>
              <a:t>амортизациялық</a:t>
            </a:r>
            <a:r>
              <a:rPr lang="ru-RU" sz="2200" dirty="0">
                <a:latin typeface="Arial" panose="020B0604020202020204" pitchFamily="34" charset="0"/>
                <a:cs typeface="Arial" panose="020B0604020202020204" pitchFamily="34" charset="0"/>
              </a:rPr>
              <a:t> </a:t>
            </a:r>
            <a:r>
              <a:rPr lang="ru-RU" sz="2200" dirty="0" err="1">
                <a:latin typeface="Arial" panose="020B0604020202020204" pitchFamily="34" charset="0"/>
                <a:cs typeface="Arial" panose="020B0604020202020204" pitchFamily="34" charset="0"/>
              </a:rPr>
              <a:t>аударым</a:t>
            </a:r>
            <a:r>
              <a:rPr lang="ru-RU" sz="2200" dirty="0">
                <a:latin typeface="Arial" panose="020B0604020202020204" pitchFamily="34" charset="0"/>
                <a:cs typeface="Arial" panose="020B0604020202020204" pitchFamily="34" charset="0"/>
              </a:rPr>
              <a:t> </a:t>
            </a:r>
            <a:r>
              <a:rPr lang="ru-RU" sz="2200" dirty="0" err="1">
                <a:latin typeface="Arial" panose="020B0604020202020204" pitchFamily="34" charset="0"/>
                <a:cs typeface="Arial" panose="020B0604020202020204" pitchFamily="34" charset="0"/>
              </a:rPr>
              <a:t>пайызына</a:t>
            </a:r>
            <a:r>
              <a:rPr lang="ru-RU" sz="2200" dirty="0">
                <a:latin typeface="Arial" panose="020B0604020202020204" pitchFamily="34" charset="0"/>
                <a:cs typeface="Arial" panose="020B0604020202020204" pitchFamily="34" charset="0"/>
              </a:rPr>
              <a:t> </a:t>
            </a:r>
            <a:r>
              <a:rPr lang="ru-RU" sz="2200" dirty="0" err="1">
                <a:latin typeface="Arial" panose="020B0604020202020204" pitchFamily="34" charset="0"/>
                <a:cs typeface="Arial" panose="020B0604020202020204" pitchFamily="34" charset="0"/>
              </a:rPr>
              <a:t>төмендету</a:t>
            </a:r>
            <a:r>
              <a:rPr lang="ru-RU" sz="2200" dirty="0">
                <a:latin typeface="Arial" panose="020B0604020202020204" pitchFamily="34" charset="0"/>
                <a:cs typeface="Arial" panose="020B0604020202020204" pitchFamily="34" charset="0"/>
              </a:rPr>
              <a:t> </a:t>
            </a:r>
            <a:r>
              <a:rPr lang="ru-RU" sz="2200" dirty="0" err="1">
                <a:latin typeface="Arial" panose="020B0604020202020204" pitchFamily="34" charset="0"/>
                <a:cs typeface="Arial" panose="020B0604020202020204" pitchFamily="34" charset="0"/>
              </a:rPr>
              <a:t>мүмкін</a:t>
            </a:r>
            <a:r>
              <a:rPr lang="ru-RU" sz="2200" dirty="0">
                <a:latin typeface="Arial" panose="020B0604020202020204" pitchFamily="34" charset="0"/>
                <a:cs typeface="Arial" panose="020B0604020202020204" pitchFamily="34" charset="0"/>
              </a:rPr>
              <a:t> </a:t>
            </a:r>
            <a:r>
              <a:rPr lang="ru-RU" sz="2200" dirty="0" err="1">
                <a:latin typeface="Arial" panose="020B0604020202020204" pitchFamily="34" charset="0"/>
                <a:cs typeface="Arial" panose="020B0604020202020204" pitchFamily="34" charset="0"/>
              </a:rPr>
              <a:t>емес</a:t>
            </a:r>
            <a:r>
              <a:rPr lang="ru-RU" sz="2200" dirty="0">
                <a:latin typeface="Arial" panose="020B0604020202020204" pitchFamily="34" charset="0"/>
                <a:cs typeface="Arial" panose="020B0604020202020204" pitchFamily="34" charset="0"/>
              </a:rPr>
              <a:t>. </a:t>
            </a:r>
            <a:r>
              <a:rPr lang="ru-RU" sz="2200" dirty="0" err="1">
                <a:latin typeface="Arial" panose="020B0604020202020204" pitchFamily="34" charset="0"/>
                <a:cs typeface="Arial" panose="020B0604020202020204" pitchFamily="34" charset="0"/>
              </a:rPr>
              <a:t>Негізгі</a:t>
            </a:r>
            <a:r>
              <a:rPr lang="ru-RU" sz="2200" dirty="0">
                <a:latin typeface="Arial" panose="020B0604020202020204" pitchFamily="34" charset="0"/>
                <a:cs typeface="Arial" panose="020B0604020202020204" pitchFamily="34" charset="0"/>
              </a:rPr>
              <a:t> </a:t>
            </a:r>
            <a:r>
              <a:rPr lang="ru-RU" sz="2200" dirty="0" err="1">
                <a:latin typeface="Arial" panose="020B0604020202020204" pitchFamily="34" charset="0"/>
                <a:cs typeface="Arial" panose="020B0604020202020204" pitchFamily="34" charset="0"/>
              </a:rPr>
              <a:t>қорлардың</a:t>
            </a:r>
            <a:r>
              <a:rPr lang="ru-RU" sz="2200" dirty="0">
                <a:latin typeface="Arial" panose="020B0604020202020204" pitchFamily="34" charset="0"/>
                <a:cs typeface="Arial" panose="020B0604020202020204" pitchFamily="34" charset="0"/>
              </a:rPr>
              <a:t> </a:t>
            </a:r>
            <a:r>
              <a:rPr lang="ru-RU" sz="2200" dirty="0" err="1">
                <a:latin typeface="Arial" panose="020B0604020202020204" pitchFamily="34" charset="0"/>
                <a:cs typeface="Arial" panose="020B0604020202020204" pitchFamily="34" charset="0"/>
              </a:rPr>
              <a:t>құны</a:t>
            </a:r>
            <a:r>
              <a:rPr lang="ru-RU" sz="2200" dirty="0">
                <a:latin typeface="Arial" panose="020B0604020202020204" pitchFamily="34" charset="0"/>
                <a:cs typeface="Arial" panose="020B0604020202020204" pitchFamily="34" charset="0"/>
              </a:rPr>
              <a:t> </a:t>
            </a:r>
            <a:r>
              <a:rPr lang="ru-RU" sz="2200" dirty="0" err="1">
                <a:latin typeface="Arial" panose="020B0604020202020204" pitchFamily="34" charset="0"/>
                <a:cs typeface="Arial" panose="020B0604020202020204" pitchFamily="34" charset="0"/>
              </a:rPr>
              <a:t>төмендетілді</a:t>
            </a:r>
            <a:r>
              <a:rPr lang="ru-RU" sz="2200" dirty="0">
                <a:latin typeface="Arial" panose="020B0604020202020204" pitchFamily="34" charset="0"/>
                <a:cs typeface="Arial" panose="020B0604020202020204" pitchFamily="34" charset="0"/>
              </a:rPr>
              <a:t> - </a:t>
            </a:r>
            <a:r>
              <a:rPr lang="ru-RU" sz="2200" dirty="0" err="1">
                <a:latin typeface="Arial" panose="020B0604020202020204" pitchFamily="34" charset="0"/>
                <a:cs typeface="Arial" panose="020B0604020202020204" pitchFamily="34" charset="0"/>
              </a:rPr>
              <a:t>мүлік</a:t>
            </a:r>
            <a:r>
              <a:rPr lang="ru-RU" sz="2200" dirty="0">
                <a:latin typeface="Arial" panose="020B0604020202020204" pitchFamily="34" charset="0"/>
                <a:cs typeface="Arial" panose="020B0604020202020204" pitchFamily="34" charset="0"/>
              </a:rPr>
              <a:t> </a:t>
            </a:r>
            <a:r>
              <a:rPr lang="ru-RU" sz="2200" dirty="0" err="1">
                <a:latin typeface="Arial" panose="020B0604020202020204" pitchFamily="34" charset="0"/>
                <a:cs typeface="Arial" panose="020B0604020202020204" pitchFamily="34" charset="0"/>
              </a:rPr>
              <a:t>салығы</a:t>
            </a:r>
            <a:r>
              <a:rPr lang="ru-RU" sz="2200" dirty="0">
                <a:latin typeface="Arial" panose="020B0604020202020204" pitchFamily="34" charset="0"/>
                <a:cs typeface="Arial" panose="020B0604020202020204" pitchFamily="34" charset="0"/>
              </a:rPr>
              <a:t> </a:t>
            </a:r>
            <a:r>
              <a:rPr lang="ru-RU" sz="2200" dirty="0" err="1">
                <a:latin typeface="Arial" panose="020B0604020202020204" pitchFamily="34" charset="0"/>
                <a:cs typeface="Arial" panose="020B0604020202020204" pitchFamily="34" charset="0"/>
              </a:rPr>
              <a:t>азайды</a:t>
            </a:r>
            <a:r>
              <a:rPr lang="ru-RU" sz="2200" dirty="0" smtClean="0">
                <a:latin typeface="Arial" panose="020B0604020202020204" pitchFamily="34" charset="0"/>
                <a:cs typeface="Arial" panose="020B0604020202020204" pitchFamily="34" charset="0"/>
              </a:rPr>
              <a:t>.</a:t>
            </a:r>
          </a:p>
          <a:p>
            <a:pPr>
              <a:lnSpc>
                <a:spcPct val="100000"/>
              </a:lnSpc>
              <a:spcBef>
                <a:spcPts val="0"/>
              </a:spcBef>
              <a:buFont typeface="Wingdings" panose="05000000000000000000" pitchFamily="2" charset="2"/>
              <a:buChar char="Ø"/>
            </a:pPr>
            <a:r>
              <a:rPr lang="ru-RU" sz="2200" dirty="0" smtClean="0">
                <a:latin typeface="Arial" panose="020B0604020202020204" pitchFamily="34" charset="0"/>
                <a:cs typeface="Arial" panose="020B0604020202020204" pitchFamily="34" charset="0"/>
              </a:rPr>
              <a:t>5</a:t>
            </a:r>
            <a:r>
              <a:rPr lang="ru-RU" sz="2200" dirty="0">
                <a:latin typeface="Arial" panose="020B0604020202020204" pitchFamily="34" charset="0"/>
                <a:cs typeface="Arial" panose="020B0604020202020204" pitchFamily="34" charset="0"/>
              </a:rPr>
              <a:t>. </a:t>
            </a:r>
            <a:r>
              <a:rPr lang="ru-RU" sz="2200" dirty="0" err="1">
                <a:latin typeface="Arial" panose="020B0604020202020204" pitchFamily="34" charset="0"/>
                <a:cs typeface="Arial" panose="020B0604020202020204" pitchFamily="34" charset="0"/>
              </a:rPr>
              <a:t>Іс-шараларды</a:t>
            </a:r>
            <a:r>
              <a:rPr lang="ru-RU" sz="2200" dirty="0">
                <a:latin typeface="Arial" panose="020B0604020202020204" pitchFamily="34" charset="0"/>
                <a:cs typeface="Arial" panose="020B0604020202020204" pitchFamily="34" charset="0"/>
              </a:rPr>
              <a:t> </a:t>
            </a:r>
            <a:r>
              <a:rPr lang="ru-RU" sz="2200" dirty="0" err="1">
                <a:latin typeface="Arial" panose="020B0604020202020204" pitchFamily="34" charset="0"/>
                <a:cs typeface="Arial" panose="020B0604020202020204" pitchFamily="34" charset="0"/>
              </a:rPr>
              <a:t>қатар</a:t>
            </a:r>
            <a:r>
              <a:rPr lang="ru-RU" sz="2200" dirty="0">
                <a:latin typeface="Arial" panose="020B0604020202020204" pitchFamily="34" charset="0"/>
                <a:cs typeface="Arial" panose="020B0604020202020204" pitchFamily="34" charset="0"/>
              </a:rPr>
              <a:t> </a:t>
            </a:r>
            <a:r>
              <a:rPr lang="ru-RU" sz="2200" dirty="0" err="1">
                <a:latin typeface="Arial" panose="020B0604020202020204" pitchFamily="34" charset="0"/>
                <a:cs typeface="Arial" panose="020B0604020202020204" pitchFamily="34" charset="0"/>
              </a:rPr>
              <a:t>жүргізу</a:t>
            </a:r>
            <a:r>
              <a:rPr lang="ru-RU" sz="2200" dirty="0">
                <a:latin typeface="Arial" panose="020B0604020202020204" pitchFamily="34" charset="0"/>
                <a:cs typeface="Arial" panose="020B0604020202020204" pitchFamily="34" charset="0"/>
              </a:rPr>
              <a:t> </a:t>
            </a:r>
            <a:r>
              <a:rPr lang="ru-RU" sz="2200" dirty="0" err="1">
                <a:latin typeface="Arial" panose="020B0604020202020204" pitchFamily="34" charset="0"/>
                <a:cs typeface="Arial" panose="020B0604020202020204" pitchFamily="34" charset="0"/>
              </a:rPr>
              <a:t>мақсатында</a:t>
            </a:r>
            <a:r>
              <a:rPr lang="ru-RU" sz="2200" dirty="0">
                <a:latin typeface="Arial" panose="020B0604020202020204" pitchFamily="34" charset="0"/>
                <a:cs typeface="Arial" panose="020B0604020202020204" pitchFamily="34" charset="0"/>
              </a:rPr>
              <a:t> </a:t>
            </a:r>
            <a:r>
              <a:rPr lang="ru-RU" sz="2200" dirty="0" err="1">
                <a:latin typeface="Arial" panose="020B0604020202020204" pitchFamily="34" charset="0"/>
                <a:cs typeface="Arial" panose="020B0604020202020204" pitchFamily="34" charset="0"/>
              </a:rPr>
              <a:t>еншілес</a:t>
            </a:r>
            <a:r>
              <a:rPr lang="ru-RU" sz="2200" dirty="0">
                <a:latin typeface="Arial" panose="020B0604020202020204" pitchFamily="34" charset="0"/>
                <a:cs typeface="Arial" panose="020B0604020202020204" pitchFamily="34" charset="0"/>
              </a:rPr>
              <a:t> </a:t>
            </a:r>
            <a:r>
              <a:rPr lang="ru-RU" sz="2200" dirty="0" err="1">
                <a:latin typeface="Arial" panose="020B0604020202020204" pitchFamily="34" charset="0"/>
                <a:cs typeface="Arial" panose="020B0604020202020204" pitchFamily="34" charset="0"/>
              </a:rPr>
              <a:t>ұйымдарды</a:t>
            </a:r>
            <a:r>
              <a:rPr lang="ru-RU" sz="2200" dirty="0">
                <a:latin typeface="Arial" panose="020B0604020202020204" pitchFamily="34" charset="0"/>
                <a:cs typeface="Arial" panose="020B0604020202020204" pitchFamily="34" charset="0"/>
              </a:rPr>
              <a:t> </a:t>
            </a:r>
            <a:r>
              <a:rPr lang="ru-RU" sz="2200" dirty="0" err="1">
                <a:latin typeface="Arial" panose="020B0604020202020204" pitchFamily="34" charset="0"/>
                <a:cs typeface="Arial" panose="020B0604020202020204" pitchFamily="34" charset="0"/>
              </a:rPr>
              <a:t>құру</a:t>
            </a:r>
            <a:r>
              <a:rPr lang="ru-RU" sz="2200" dirty="0" smtClean="0">
                <a:latin typeface="Arial" panose="020B0604020202020204" pitchFamily="34" charset="0"/>
                <a:cs typeface="Arial" panose="020B0604020202020204" pitchFamily="34" charset="0"/>
              </a:rPr>
              <a:t>.</a:t>
            </a:r>
          </a:p>
          <a:p>
            <a:pPr>
              <a:lnSpc>
                <a:spcPct val="100000"/>
              </a:lnSpc>
              <a:spcBef>
                <a:spcPts val="0"/>
              </a:spcBef>
              <a:buFont typeface="Wingdings" panose="05000000000000000000" pitchFamily="2" charset="2"/>
              <a:buChar char="Ø"/>
            </a:pPr>
            <a:r>
              <a:rPr lang="ru-RU" sz="2200" dirty="0" smtClean="0">
                <a:latin typeface="Arial" panose="020B0604020202020204" pitchFamily="34" charset="0"/>
                <a:cs typeface="Arial" panose="020B0604020202020204" pitchFamily="34" charset="0"/>
              </a:rPr>
              <a:t>6</a:t>
            </a:r>
            <a:r>
              <a:rPr lang="ru-RU" sz="2200" dirty="0">
                <a:latin typeface="Arial" panose="020B0604020202020204" pitchFamily="34" charset="0"/>
                <a:cs typeface="Arial" panose="020B0604020202020204" pitchFamily="34" charset="0"/>
              </a:rPr>
              <a:t>. Комиссия </a:t>
            </a:r>
            <a:r>
              <a:rPr lang="ru-RU" sz="2200" dirty="0" err="1">
                <a:latin typeface="Arial" panose="020B0604020202020204" pitchFamily="34" charset="0"/>
                <a:cs typeface="Arial" panose="020B0604020202020204" pitchFamily="34" charset="0"/>
              </a:rPr>
              <a:t>шарты.Бұл</a:t>
            </a:r>
            <a:r>
              <a:rPr lang="ru-RU" sz="2200" dirty="0">
                <a:latin typeface="Arial" panose="020B0604020202020204" pitchFamily="34" charset="0"/>
                <a:cs typeface="Arial" panose="020B0604020202020204" pitchFamily="34" charset="0"/>
              </a:rPr>
              <a:t> </a:t>
            </a:r>
            <a:r>
              <a:rPr lang="ru-RU" sz="2200" dirty="0" err="1">
                <a:latin typeface="Arial" panose="020B0604020202020204" pitchFamily="34" charset="0"/>
                <a:cs typeface="Arial" panose="020B0604020202020204" pitchFamily="34" charset="0"/>
              </a:rPr>
              <a:t>әдісті</a:t>
            </a:r>
            <a:r>
              <a:rPr lang="ru-RU" sz="2200" dirty="0">
                <a:latin typeface="Arial" panose="020B0604020202020204" pitchFamily="34" charset="0"/>
                <a:cs typeface="Arial" panose="020B0604020202020204" pitchFamily="34" charset="0"/>
              </a:rPr>
              <a:t> </a:t>
            </a:r>
            <a:r>
              <a:rPr lang="ru-RU" sz="2200" dirty="0" err="1">
                <a:latin typeface="Arial" panose="020B0604020202020204" pitchFamily="34" charset="0"/>
                <a:cs typeface="Arial" panose="020B0604020202020204" pitchFamily="34" charset="0"/>
              </a:rPr>
              <a:t>барлық</a:t>
            </a:r>
            <a:r>
              <a:rPr lang="ru-RU" sz="2200" dirty="0">
                <a:latin typeface="Arial" panose="020B0604020202020204" pitchFamily="34" charset="0"/>
                <a:cs typeface="Arial" panose="020B0604020202020204" pitchFamily="34" charset="0"/>
              </a:rPr>
              <a:t> </a:t>
            </a:r>
            <a:r>
              <a:rPr lang="ru-RU" sz="2200" dirty="0" err="1">
                <a:latin typeface="Arial" panose="020B0604020202020204" pitchFamily="34" charset="0"/>
                <a:cs typeface="Arial" panose="020B0604020202020204" pitchFamily="34" charset="0"/>
              </a:rPr>
              <a:t>дерлік</a:t>
            </a:r>
            <a:r>
              <a:rPr lang="ru-RU" sz="2200" dirty="0">
                <a:latin typeface="Arial" panose="020B0604020202020204" pitchFamily="34" charset="0"/>
                <a:cs typeface="Arial" panose="020B0604020202020204" pitchFamily="34" charset="0"/>
              </a:rPr>
              <a:t> </a:t>
            </a:r>
            <a:r>
              <a:rPr lang="ru-RU" sz="2200" dirty="0" err="1">
                <a:latin typeface="Arial" panose="020B0604020202020204" pitchFamily="34" charset="0"/>
                <a:cs typeface="Arial" panose="020B0604020202020204" pitchFamily="34" charset="0"/>
              </a:rPr>
              <a:t>дүкендер</a:t>
            </a:r>
            <a:r>
              <a:rPr lang="ru-RU" sz="2200" dirty="0">
                <a:latin typeface="Arial" panose="020B0604020202020204" pitchFamily="34" charset="0"/>
                <a:cs typeface="Arial" panose="020B0604020202020204" pitchFamily="34" charset="0"/>
              </a:rPr>
              <a:t> </a:t>
            </a:r>
            <a:r>
              <a:rPr lang="ru-RU" sz="2200" dirty="0" err="1">
                <a:latin typeface="Arial" panose="020B0604020202020204" pitchFamily="34" charset="0"/>
                <a:cs typeface="Arial" panose="020B0604020202020204" pitchFamily="34" charset="0"/>
              </a:rPr>
              <a:t>қолданады</a:t>
            </a:r>
            <a:r>
              <a:rPr lang="ru-RU" sz="2200" dirty="0">
                <a:latin typeface="Arial" panose="020B0604020202020204" pitchFamily="34" charset="0"/>
                <a:cs typeface="Arial" panose="020B0604020202020204" pitchFamily="34" charset="0"/>
              </a:rPr>
              <a:t>. Комиссия </a:t>
            </a:r>
            <a:r>
              <a:rPr lang="ru-RU" sz="2200" dirty="0" err="1">
                <a:latin typeface="Arial" panose="020B0604020202020204" pitchFamily="34" charset="0"/>
                <a:cs typeface="Arial" panose="020B0604020202020204" pitchFamily="34" charset="0"/>
              </a:rPr>
              <a:t>шарты</a:t>
            </a:r>
            <a:r>
              <a:rPr lang="ru-RU" sz="2200" dirty="0">
                <a:latin typeface="Arial" panose="020B0604020202020204" pitchFamily="34" charset="0"/>
                <a:cs typeface="Arial" panose="020B0604020202020204" pitchFamily="34" charset="0"/>
              </a:rPr>
              <a:t> </a:t>
            </a:r>
            <a:r>
              <a:rPr lang="ru-RU" sz="2200" dirty="0" err="1">
                <a:latin typeface="Arial" panose="020B0604020202020204" pitchFamily="34" charset="0"/>
                <a:cs typeface="Arial" panose="020B0604020202020204" pitchFamily="34" charset="0"/>
              </a:rPr>
              <a:t>бойынша</a:t>
            </a:r>
            <a:r>
              <a:rPr lang="ru-RU" sz="2200" dirty="0">
                <a:latin typeface="Arial" panose="020B0604020202020204" pitchFamily="34" charset="0"/>
                <a:cs typeface="Arial" panose="020B0604020202020204" pitchFamily="34" charset="0"/>
              </a:rPr>
              <a:t> </a:t>
            </a:r>
            <a:r>
              <a:rPr lang="ru-RU" sz="2200" dirty="0" err="1">
                <a:latin typeface="Arial" panose="020B0604020202020204" pitchFamily="34" charset="0"/>
                <a:cs typeface="Arial" panose="020B0604020202020204" pitchFamily="34" charset="0"/>
              </a:rPr>
              <a:t>дүкен</a:t>
            </a:r>
            <a:r>
              <a:rPr lang="ru-RU" sz="2200" dirty="0">
                <a:latin typeface="Arial" panose="020B0604020202020204" pitchFamily="34" charset="0"/>
                <a:cs typeface="Arial" panose="020B0604020202020204" pitchFamily="34" charset="0"/>
              </a:rPr>
              <a:t> </a:t>
            </a:r>
            <a:r>
              <a:rPr lang="ru-RU" sz="2200" dirty="0" err="1">
                <a:latin typeface="Arial" panose="020B0604020202020204" pitchFamily="34" charset="0"/>
                <a:cs typeface="Arial" panose="020B0604020202020204" pitchFamily="34" charset="0"/>
              </a:rPr>
              <a:t>көтерме</a:t>
            </a:r>
            <a:r>
              <a:rPr lang="ru-RU" sz="2200" dirty="0">
                <a:latin typeface="Arial" panose="020B0604020202020204" pitchFamily="34" charset="0"/>
                <a:cs typeface="Arial" panose="020B0604020202020204" pitchFamily="34" charset="0"/>
              </a:rPr>
              <a:t> </a:t>
            </a:r>
            <a:r>
              <a:rPr lang="ru-RU" sz="2200" dirty="0" err="1">
                <a:latin typeface="Arial" panose="020B0604020202020204" pitchFamily="34" charset="0"/>
                <a:cs typeface="Arial" panose="020B0604020202020204" pitchFamily="34" charset="0"/>
              </a:rPr>
              <a:t>сатушыдан</a:t>
            </a:r>
            <a:r>
              <a:rPr lang="ru-RU" sz="2200" dirty="0">
                <a:latin typeface="Arial" panose="020B0604020202020204" pitchFamily="34" charset="0"/>
                <a:cs typeface="Arial" panose="020B0604020202020204" pitchFamily="34" charset="0"/>
              </a:rPr>
              <a:t> </a:t>
            </a:r>
            <a:r>
              <a:rPr lang="ru-RU" sz="2200" dirty="0" err="1">
                <a:latin typeface="Arial" panose="020B0604020202020204" pitchFamily="34" charset="0"/>
                <a:cs typeface="Arial" panose="020B0604020202020204" pitchFamily="34" charset="0"/>
              </a:rPr>
              <a:t>тауарды</a:t>
            </a:r>
            <a:r>
              <a:rPr lang="ru-RU" sz="2200" dirty="0">
                <a:latin typeface="Arial" panose="020B0604020202020204" pitchFamily="34" charset="0"/>
                <a:cs typeface="Arial" panose="020B0604020202020204" pitchFamily="34" charset="0"/>
              </a:rPr>
              <a:t> </a:t>
            </a:r>
            <a:r>
              <a:rPr lang="ru-RU" sz="2200" dirty="0" err="1">
                <a:latin typeface="Arial" panose="020B0604020202020204" pitchFamily="34" charset="0"/>
                <a:cs typeface="Arial" panose="020B0604020202020204" pitchFamily="34" charset="0"/>
              </a:rPr>
              <a:t>сатуға</a:t>
            </a:r>
            <a:r>
              <a:rPr lang="ru-RU" sz="2200" dirty="0">
                <a:latin typeface="Arial" panose="020B0604020202020204" pitchFamily="34" charset="0"/>
                <a:cs typeface="Arial" panose="020B0604020202020204" pitchFamily="34" charset="0"/>
              </a:rPr>
              <a:t> </a:t>
            </a:r>
            <a:r>
              <a:rPr lang="ru-RU" sz="2200" dirty="0" err="1">
                <a:latin typeface="Arial" panose="020B0604020202020204" pitchFamily="34" charset="0"/>
                <a:cs typeface="Arial" panose="020B0604020202020204" pitchFamily="34" charset="0"/>
              </a:rPr>
              <a:t>қабылдайды</a:t>
            </a:r>
            <a:r>
              <a:rPr lang="ru-RU" sz="2200" dirty="0">
                <a:latin typeface="Arial" panose="020B0604020202020204" pitchFamily="34" charset="0"/>
                <a:cs typeface="Arial" panose="020B0604020202020204" pitchFamily="34" charset="0"/>
              </a:rPr>
              <a:t>, </a:t>
            </a:r>
            <a:r>
              <a:rPr lang="ru-RU" sz="2200" dirty="0" err="1">
                <a:latin typeface="Arial" panose="020B0604020202020204" pitchFamily="34" charset="0"/>
                <a:cs typeface="Arial" panose="020B0604020202020204" pitchFamily="34" charset="0"/>
              </a:rPr>
              <a:t>тауарды</a:t>
            </a:r>
            <a:r>
              <a:rPr lang="ru-RU" sz="2200" dirty="0">
                <a:latin typeface="Arial" panose="020B0604020202020204" pitchFamily="34" charset="0"/>
                <a:cs typeface="Arial" panose="020B0604020202020204" pitchFamily="34" charset="0"/>
              </a:rPr>
              <a:t> </a:t>
            </a:r>
            <a:r>
              <a:rPr lang="ru-RU" sz="2200" dirty="0" err="1">
                <a:latin typeface="Arial" panose="020B0604020202020204" pitchFamily="34" charset="0"/>
                <a:cs typeface="Arial" panose="020B0604020202020204" pitchFamily="34" charset="0"/>
              </a:rPr>
              <a:t>сатуға</a:t>
            </a:r>
            <a:r>
              <a:rPr lang="ru-RU" sz="2200" dirty="0">
                <a:latin typeface="Arial" panose="020B0604020202020204" pitchFamily="34" charset="0"/>
                <a:cs typeface="Arial" panose="020B0604020202020204" pitchFamily="34" charset="0"/>
              </a:rPr>
              <a:t> </a:t>
            </a:r>
            <a:r>
              <a:rPr lang="ru-RU" sz="2200" dirty="0" err="1">
                <a:latin typeface="Arial" panose="020B0604020202020204" pitchFamily="34" charset="0"/>
                <a:cs typeface="Arial" panose="020B0604020202020204" pitchFamily="34" charset="0"/>
              </a:rPr>
              <a:t>және</a:t>
            </a:r>
            <a:r>
              <a:rPr lang="ru-RU" sz="2200" dirty="0">
                <a:latin typeface="Arial" panose="020B0604020202020204" pitchFamily="34" charset="0"/>
                <a:cs typeface="Arial" panose="020B0604020202020204" pitchFamily="34" charset="0"/>
              </a:rPr>
              <a:t> </a:t>
            </a:r>
            <a:r>
              <a:rPr lang="ru-RU" sz="2200" dirty="0" err="1">
                <a:latin typeface="Arial" panose="020B0604020202020204" pitchFamily="34" charset="0"/>
                <a:cs typeface="Arial" panose="020B0604020202020204" pitchFamily="34" charset="0"/>
              </a:rPr>
              <a:t>көтерме</a:t>
            </a:r>
            <a:r>
              <a:rPr lang="ru-RU" sz="2200" dirty="0">
                <a:latin typeface="Arial" panose="020B0604020202020204" pitchFamily="34" charset="0"/>
                <a:cs typeface="Arial" panose="020B0604020202020204" pitchFamily="34" charset="0"/>
              </a:rPr>
              <a:t> </a:t>
            </a:r>
            <a:r>
              <a:rPr lang="ru-RU" sz="2200" dirty="0" err="1">
                <a:latin typeface="Arial" panose="020B0604020202020204" pitchFamily="34" charset="0"/>
                <a:cs typeface="Arial" panose="020B0604020202020204" pitchFamily="34" charset="0"/>
              </a:rPr>
              <a:t>сатушыға</a:t>
            </a:r>
            <a:r>
              <a:rPr lang="ru-RU" sz="2200" dirty="0">
                <a:latin typeface="Arial" panose="020B0604020202020204" pitchFamily="34" charset="0"/>
                <a:cs typeface="Arial" panose="020B0604020202020204" pitchFamily="34" charset="0"/>
              </a:rPr>
              <a:t> </a:t>
            </a:r>
            <a:r>
              <a:rPr lang="ru-RU" sz="2200" dirty="0" err="1">
                <a:latin typeface="Arial" panose="020B0604020202020204" pitchFamily="34" charset="0"/>
                <a:cs typeface="Arial" panose="020B0604020202020204" pitchFamily="34" charset="0"/>
              </a:rPr>
              <a:t>ақша</a:t>
            </a:r>
            <a:r>
              <a:rPr lang="ru-RU" sz="2200" dirty="0">
                <a:latin typeface="Arial" panose="020B0604020202020204" pitchFamily="34" charset="0"/>
                <a:cs typeface="Arial" panose="020B0604020202020204" pitchFamily="34" charset="0"/>
              </a:rPr>
              <a:t> </a:t>
            </a:r>
            <a:r>
              <a:rPr lang="ru-RU" sz="2200" dirty="0" err="1">
                <a:latin typeface="Arial" panose="020B0604020202020204" pitchFamily="34" charset="0"/>
                <a:cs typeface="Arial" panose="020B0604020202020204" pitchFamily="34" charset="0"/>
              </a:rPr>
              <a:t>аударуға</a:t>
            </a:r>
            <a:r>
              <a:rPr lang="ru-RU" sz="2200" dirty="0">
                <a:latin typeface="Arial" panose="020B0604020202020204" pitchFamily="34" charset="0"/>
                <a:cs typeface="Arial" panose="020B0604020202020204" pitchFamily="34" charset="0"/>
              </a:rPr>
              <a:t> </a:t>
            </a:r>
            <a:r>
              <a:rPr lang="ru-RU" sz="2200" dirty="0" err="1">
                <a:latin typeface="Arial" panose="020B0604020202020204" pitchFamily="34" charset="0"/>
                <a:cs typeface="Arial" panose="020B0604020202020204" pitchFamily="34" charset="0"/>
              </a:rPr>
              <a:t>міндеттенеді</a:t>
            </a:r>
            <a:r>
              <a:rPr lang="ru-RU" sz="2200" dirty="0">
                <a:latin typeface="Arial" panose="020B0604020202020204" pitchFamily="34" charset="0"/>
                <a:cs typeface="Arial" panose="020B0604020202020204" pitchFamily="34" charset="0"/>
              </a:rPr>
              <a:t>. </a:t>
            </a:r>
            <a:r>
              <a:rPr lang="ru-RU" sz="2200" dirty="0" err="1">
                <a:latin typeface="Arial" panose="020B0604020202020204" pitchFamily="34" charset="0"/>
                <a:cs typeface="Arial" panose="020B0604020202020204" pitchFamily="34" charset="0"/>
              </a:rPr>
              <a:t>Осылайша</a:t>
            </a:r>
            <a:r>
              <a:rPr lang="ru-RU" sz="2200" dirty="0">
                <a:latin typeface="Arial" panose="020B0604020202020204" pitchFamily="34" charset="0"/>
                <a:cs typeface="Arial" panose="020B0604020202020204" pitchFamily="34" charset="0"/>
              </a:rPr>
              <a:t>, </a:t>
            </a:r>
            <a:r>
              <a:rPr lang="ru-RU" sz="2200" dirty="0" err="1">
                <a:latin typeface="Arial" panose="020B0604020202020204" pitchFamily="34" charset="0"/>
                <a:cs typeface="Arial" panose="020B0604020202020204" pitchFamily="34" charset="0"/>
              </a:rPr>
              <a:t>тауарға</a:t>
            </a:r>
            <a:r>
              <a:rPr lang="ru-RU" sz="2200" dirty="0">
                <a:latin typeface="Arial" panose="020B0604020202020204" pitchFamily="34" charset="0"/>
                <a:cs typeface="Arial" panose="020B0604020202020204" pitchFamily="34" charset="0"/>
              </a:rPr>
              <a:t> </a:t>
            </a:r>
            <a:r>
              <a:rPr lang="ru-RU" sz="2200" dirty="0" err="1">
                <a:latin typeface="Arial" panose="020B0604020202020204" pitchFamily="34" charset="0"/>
                <a:cs typeface="Arial" panose="020B0604020202020204" pitchFamily="34" charset="0"/>
              </a:rPr>
              <a:t>меншік</a:t>
            </a:r>
            <a:r>
              <a:rPr lang="ru-RU" sz="2200" dirty="0">
                <a:latin typeface="Arial" panose="020B0604020202020204" pitchFamily="34" charset="0"/>
                <a:cs typeface="Arial" panose="020B0604020202020204" pitchFamily="34" charset="0"/>
              </a:rPr>
              <a:t> </a:t>
            </a:r>
            <a:r>
              <a:rPr lang="ru-RU" sz="2200" dirty="0" err="1">
                <a:latin typeface="Arial" panose="020B0604020202020204" pitchFamily="34" charset="0"/>
                <a:cs typeface="Arial" panose="020B0604020202020204" pitchFamily="34" charset="0"/>
              </a:rPr>
              <a:t>құқығы</a:t>
            </a:r>
            <a:r>
              <a:rPr lang="ru-RU" sz="2200" dirty="0">
                <a:latin typeface="Arial" panose="020B0604020202020204" pitchFamily="34" charset="0"/>
                <a:cs typeface="Arial" panose="020B0604020202020204" pitchFamily="34" charset="0"/>
              </a:rPr>
              <a:t> </a:t>
            </a:r>
            <a:r>
              <a:rPr lang="ru-RU" sz="2200" dirty="0" err="1">
                <a:latin typeface="Arial" panose="020B0604020202020204" pitchFamily="34" charset="0"/>
                <a:cs typeface="Arial" panose="020B0604020202020204" pitchFamily="34" charset="0"/>
              </a:rPr>
              <a:t>дүкенге</a:t>
            </a:r>
            <a:r>
              <a:rPr lang="ru-RU" sz="2200" dirty="0">
                <a:latin typeface="Arial" panose="020B0604020202020204" pitchFamily="34" charset="0"/>
                <a:cs typeface="Arial" panose="020B0604020202020204" pitchFamily="34" charset="0"/>
              </a:rPr>
              <a:t> </a:t>
            </a:r>
            <a:r>
              <a:rPr lang="ru-RU" sz="2200" dirty="0" err="1">
                <a:latin typeface="Arial" panose="020B0604020202020204" pitchFamily="34" charset="0"/>
                <a:cs typeface="Arial" panose="020B0604020202020204" pitchFamily="34" charset="0"/>
              </a:rPr>
              <a:t>өтпейді</a:t>
            </a:r>
            <a:r>
              <a:rPr lang="ru-RU" sz="2200" dirty="0">
                <a:latin typeface="Arial" panose="020B0604020202020204" pitchFamily="34" charset="0"/>
                <a:cs typeface="Arial" panose="020B0604020202020204" pitchFamily="34" charset="0"/>
              </a:rPr>
              <a:t>, </a:t>
            </a:r>
            <a:r>
              <a:rPr lang="ru-RU" sz="2200" dirty="0" err="1">
                <a:latin typeface="Arial" panose="020B0604020202020204" pitchFamily="34" charset="0"/>
                <a:cs typeface="Arial" panose="020B0604020202020204" pitchFamily="34" charset="0"/>
              </a:rPr>
              <a:t>демек</a:t>
            </a:r>
            <a:r>
              <a:rPr lang="ru-RU" sz="2200" dirty="0">
                <a:latin typeface="Arial" panose="020B0604020202020204" pitchFamily="34" charset="0"/>
                <a:cs typeface="Arial" panose="020B0604020202020204" pitchFamily="34" charset="0"/>
              </a:rPr>
              <a:t>, </a:t>
            </a:r>
            <a:r>
              <a:rPr lang="ru-RU" sz="2200" dirty="0" err="1">
                <a:latin typeface="Arial" panose="020B0604020202020204" pitchFamily="34" charset="0"/>
                <a:cs typeface="Arial" panose="020B0604020202020204" pitchFamily="34" charset="0"/>
              </a:rPr>
              <a:t>мүлік</a:t>
            </a:r>
            <a:r>
              <a:rPr lang="ru-RU" sz="2200" dirty="0">
                <a:latin typeface="Arial" panose="020B0604020202020204" pitchFamily="34" charset="0"/>
                <a:cs typeface="Arial" panose="020B0604020202020204" pitchFamily="34" charset="0"/>
              </a:rPr>
              <a:t> </a:t>
            </a:r>
            <a:r>
              <a:rPr lang="ru-RU" sz="2200" dirty="0" err="1">
                <a:latin typeface="Arial" panose="020B0604020202020204" pitchFamily="34" charset="0"/>
                <a:cs typeface="Arial" panose="020B0604020202020204" pitchFamily="34" charset="0"/>
              </a:rPr>
              <a:t>салығын</a:t>
            </a:r>
            <a:r>
              <a:rPr lang="ru-RU" sz="2200" dirty="0">
                <a:latin typeface="Arial" panose="020B0604020202020204" pitchFamily="34" charset="0"/>
                <a:cs typeface="Arial" panose="020B0604020202020204" pitchFamily="34" charset="0"/>
              </a:rPr>
              <a:t> </a:t>
            </a:r>
            <a:r>
              <a:rPr lang="ru-RU" sz="2200" dirty="0" err="1">
                <a:latin typeface="Arial" panose="020B0604020202020204" pitchFamily="34" charset="0"/>
                <a:cs typeface="Arial" panose="020B0604020202020204" pitchFamily="34" charset="0"/>
              </a:rPr>
              <a:t>төлемейді</a:t>
            </a:r>
            <a:r>
              <a:rPr lang="ru-RU" sz="2200" dirty="0">
                <a:latin typeface="Arial" panose="020B0604020202020204" pitchFamily="34" charset="0"/>
                <a:cs typeface="Arial" panose="020B0604020202020204" pitchFamily="34" charset="0"/>
              </a:rPr>
              <a:t>.</a:t>
            </a:r>
            <a:r>
              <a:rPr lang="ru-RU" sz="2200" dirty="0" smtClean="0">
                <a:solidFill>
                  <a:srgbClr val="00B0F0"/>
                </a:solidFill>
                <a:latin typeface="Arial" panose="020B0604020202020204" pitchFamily="34" charset="0"/>
                <a:cs typeface="Arial" panose="020B0604020202020204" pitchFamily="34" charset="0"/>
              </a:rPr>
              <a:t>.</a:t>
            </a:r>
            <a:endParaRPr lang="ru-RU" sz="2200" dirty="0">
              <a:solidFill>
                <a:srgbClr val="00B0F0"/>
              </a:solidFill>
              <a:latin typeface="Arial" panose="020B0604020202020204" pitchFamily="34" charset="0"/>
              <a:cs typeface="Arial" panose="020B0604020202020204" pitchFamily="34" charset="0"/>
            </a:endParaRPr>
          </a:p>
          <a:p>
            <a:pPr marL="0" lvl="0" indent="0">
              <a:buNone/>
            </a:pPr>
            <a:endParaRPr lang="ru-RU" sz="2000" dirty="0">
              <a:solidFill>
                <a:srgbClr val="00B0F0"/>
              </a:solidFill>
              <a:latin typeface="Arial" panose="020B0604020202020204" pitchFamily="34" charset="0"/>
              <a:cs typeface="Arial" panose="020B0604020202020204" pitchFamily="34" charset="0"/>
            </a:endParaRPr>
          </a:p>
          <a:p>
            <a:pPr marL="0" indent="0">
              <a:buNone/>
            </a:pPr>
            <a:endParaRPr lang="ru-RU"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1472968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509954" y="91440"/>
            <a:ext cx="11157438" cy="6652259"/>
          </a:xfrm>
          <a:solidFill>
            <a:schemeClr val="accent3">
              <a:lumMod val="20000"/>
              <a:lumOff val="80000"/>
            </a:schemeClr>
          </a:solidFill>
        </p:spPr>
        <p:txBody>
          <a:bodyPr>
            <a:normAutofit/>
          </a:bodyPr>
          <a:lstStyle/>
          <a:p>
            <a:pPr marL="0" lvl="0" indent="0" algn="ctr" fontAlgn="base">
              <a:lnSpc>
                <a:spcPct val="100000"/>
              </a:lnSpc>
              <a:spcBef>
                <a:spcPct val="0"/>
              </a:spcBef>
              <a:spcAft>
                <a:spcPct val="0"/>
              </a:spcAft>
              <a:buNone/>
            </a:pPr>
            <a:r>
              <a:rPr lang="ru-RU" b="1" dirty="0" err="1">
                <a:solidFill>
                  <a:srgbClr val="000000"/>
                </a:solidFill>
                <a:latin typeface="Arial" panose="020B0604020202020204" pitchFamily="34" charset="0"/>
                <a:ea typeface="Times New Roman" pitchFamily="18" charset="0"/>
                <a:cs typeface="Arial" panose="020B0604020202020204" pitchFamily="34" charset="0"/>
              </a:rPr>
              <a:t>Салықтарды</a:t>
            </a:r>
            <a:r>
              <a:rPr lang="ru-RU" b="1" dirty="0">
                <a:solidFill>
                  <a:srgbClr val="000000"/>
                </a:solidFill>
                <a:latin typeface="Arial" panose="020B0604020202020204" pitchFamily="34" charset="0"/>
                <a:ea typeface="Times New Roman" pitchFamily="18" charset="0"/>
                <a:cs typeface="Arial" panose="020B0604020202020204" pitchFamily="34" charset="0"/>
              </a:rPr>
              <a:t> </a:t>
            </a:r>
            <a:r>
              <a:rPr lang="ru-RU" b="1" dirty="0" err="1">
                <a:solidFill>
                  <a:srgbClr val="000000"/>
                </a:solidFill>
                <a:latin typeface="Arial" panose="020B0604020202020204" pitchFamily="34" charset="0"/>
                <a:ea typeface="Times New Roman" pitchFamily="18" charset="0"/>
                <a:cs typeface="Arial" panose="020B0604020202020204" pitchFamily="34" charset="0"/>
              </a:rPr>
              <a:t>оңтайландырудың</a:t>
            </a:r>
            <a:r>
              <a:rPr lang="ru-RU" b="1" dirty="0">
                <a:solidFill>
                  <a:srgbClr val="000000"/>
                </a:solidFill>
                <a:latin typeface="Arial" panose="020B0604020202020204" pitchFamily="34" charset="0"/>
                <a:ea typeface="Times New Roman" pitchFamily="18" charset="0"/>
                <a:cs typeface="Arial" panose="020B0604020202020204" pitchFamily="34" charset="0"/>
              </a:rPr>
              <a:t> </a:t>
            </a:r>
            <a:r>
              <a:rPr lang="ru-RU" b="1" dirty="0" err="1" smtClean="0">
                <a:solidFill>
                  <a:srgbClr val="000000"/>
                </a:solidFill>
                <a:latin typeface="Arial" panose="020B0604020202020204" pitchFamily="34" charset="0"/>
                <a:ea typeface="Times New Roman" pitchFamily="18" charset="0"/>
                <a:cs typeface="Arial" panose="020B0604020202020204" pitchFamily="34" charset="0"/>
              </a:rPr>
              <a:t>элементтері</a:t>
            </a:r>
            <a:r>
              <a:rPr lang="ru-RU" b="1" dirty="0" smtClean="0">
                <a:solidFill>
                  <a:srgbClr val="000000"/>
                </a:solidFill>
                <a:latin typeface="Arial" panose="020B0604020202020204" pitchFamily="34" charset="0"/>
                <a:ea typeface="Times New Roman" pitchFamily="18" charset="0"/>
                <a:cs typeface="Arial" panose="020B0604020202020204" pitchFamily="34" charset="0"/>
              </a:rPr>
              <a:t>:</a:t>
            </a:r>
          </a:p>
          <a:p>
            <a:pPr marL="0" lvl="0" indent="0" algn="ctr" fontAlgn="base">
              <a:lnSpc>
                <a:spcPct val="100000"/>
              </a:lnSpc>
              <a:spcBef>
                <a:spcPct val="0"/>
              </a:spcBef>
              <a:spcAft>
                <a:spcPct val="0"/>
              </a:spcAft>
              <a:buNone/>
            </a:pPr>
            <a:endParaRPr lang="ru-RU" b="1" dirty="0" smtClean="0">
              <a:solidFill>
                <a:srgbClr val="000000"/>
              </a:solidFill>
              <a:latin typeface="Arial" panose="020B0604020202020204" pitchFamily="34" charset="0"/>
              <a:ea typeface="Times New Roman" pitchFamily="18" charset="0"/>
              <a:cs typeface="Arial" panose="020B0604020202020204" pitchFamily="34" charset="0"/>
            </a:endParaRPr>
          </a:p>
          <a:p>
            <a:pPr lvl="0" algn="just" fontAlgn="base">
              <a:lnSpc>
                <a:spcPct val="100000"/>
              </a:lnSpc>
              <a:spcBef>
                <a:spcPct val="0"/>
              </a:spcBef>
              <a:spcAft>
                <a:spcPct val="0"/>
              </a:spcAft>
              <a:buFont typeface="Wingdings" panose="05000000000000000000" pitchFamily="2" charset="2"/>
              <a:buChar char="v"/>
            </a:pPr>
            <a:r>
              <a:rPr lang="ru-RU" dirty="0" err="1" smtClean="0">
                <a:solidFill>
                  <a:srgbClr val="000000"/>
                </a:solidFill>
                <a:latin typeface="Arial" panose="020B0604020202020204" pitchFamily="34" charset="0"/>
                <a:ea typeface="Times New Roman" pitchFamily="18" charset="0"/>
                <a:cs typeface="Arial" panose="020B0604020202020204" pitchFamily="34" charset="0"/>
              </a:rPr>
              <a:t>салықтардың</a:t>
            </a:r>
            <a:r>
              <a:rPr lang="ru-RU" dirty="0" smtClean="0">
                <a:solidFill>
                  <a:srgbClr val="000000"/>
                </a:solidFill>
                <a:latin typeface="Arial" panose="020B0604020202020204" pitchFamily="34" charset="0"/>
                <a:ea typeface="Times New Roman" pitchFamily="18" charset="0"/>
                <a:cs typeface="Arial" panose="020B0604020202020204" pitchFamily="34" charset="0"/>
              </a:rPr>
              <a:t> </a:t>
            </a:r>
            <a:r>
              <a:rPr lang="ru-RU" dirty="0" err="1">
                <a:solidFill>
                  <a:srgbClr val="000000"/>
                </a:solidFill>
                <a:latin typeface="Arial" panose="020B0604020202020204" pitchFamily="34" charset="0"/>
                <a:ea typeface="Times New Roman" pitchFamily="18" charset="0"/>
                <a:cs typeface="Arial" panose="020B0604020202020204" pitchFamily="34" charset="0"/>
              </a:rPr>
              <a:t>дұрыс</a:t>
            </a:r>
            <a:r>
              <a:rPr lang="ru-RU" dirty="0">
                <a:solidFill>
                  <a:srgbClr val="000000"/>
                </a:solidFill>
                <a:latin typeface="Arial" panose="020B0604020202020204" pitchFamily="34" charset="0"/>
                <a:ea typeface="Times New Roman" pitchFamily="18" charset="0"/>
                <a:cs typeface="Arial" panose="020B0604020202020204" pitchFamily="34" charset="0"/>
              </a:rPr>
              <a:t> </a:t>
            </a:r>
            <a:r>
              <a:rPr lang="ru-RU" dirty="0" err="1">
                <a:solidFill>
                  <a:srgbClr val="000000"/>
                </a:solidFill>
                <a:latin typeface="Arial" panose="020B0604020202020204" pitchFamily="34" charset="0"/>
                <a:ea typeface="Times New Roman" pitchFamily="18" charset="0"/>
                <a:cs typeface="Arial" panose="020B0604020202020204" pitchFamily="34" charset="0"/>
              </a:rPr>
              <a:t>есептелуін</a:t>
            </a:r>
            <a:r>
              <a:rPr lang="ru-RU" dirty="0">
                <a:solidFill>
                  <a:srgbClr val="000000"/>
                </a:solidFill>
                <a:latin typeface="Arial" panose="020B0604020202020204" pitchFamily="34" charset="0"/>
                <a:ea typeface="Times New Roman" pitchFamily="18" charset="0"/>
                <a:cs typeface="Arial" panose="020B0604020202020204" pitchFamily="34" charset="0"/>
              </a:rPr>
              <a:t> </a:t>
            </a:r>
            <a:r>
              <a:rPr lang="ru-RU" dirty="0" err="1">
                <a:solidFill>
                  <a:srgbClr val="000000"/>
                </a:solidFill>
                <a:latin typeface="Arial" panose="020B0604020202020204" pitchFamily="34" charset="0"/>
                <a:ea typeface="Times New Roman" pitchFamily="18" charset="0"/>
                <a:cs typeface="Arial" panose="020B0604020202020204" pitchFamily="34" charset="0"/>
              </a:rPr>
              <a:t>және</a:t>
            </a:r>
            <a:r>
              <a:rPr lang="ru-RU" dirty="0">
                <a:solidFill>
                  <a:srgbClr val="000000"/>
                </a:solidFill>
                <a:latin typeface="Arial" panose="020B0604020202020204" pitchFamily="34" charset="0"/>
                <a:ea typeface="Times New Roman" pitchFamily="18" charset="0"/>
                <a:cs typeface="Arial" panose="020B0604020202020204" pitchFamily="34" charset="0"/>
              </a:rPr>
              <a:t> </a:t>
            </a:r>
            <a:r>
              <a:rPr lang="ru-RU" dirty="0" err="1">
                <a:solidFill>
                  <a:srgbClr val="000000"/>
                </a:solidFill>
                <a:latin typeface="Arial" panose="020B0604020202020204" pitchFamily="34" charset="0"/>
                <a:ea typeface="Times New Roman" pitchFamily="18" charset="0"/>
                <a:cs typeface="Arial" panose="020B0604020202020204" pitchFamily="34" charset="0"/>
              </a:rPr>
              <a:t>бюджетке</a:t>
            </a:r>
            <a:r>
              <a:rPr lang="ru-RU" dirty="0">
                <a:solidFill>
                  <a:srgbClr val="000000"/>
                </a:solidFill>
                <a:latin typeface="Arial" panose="020B0604020202020204" pitchFamily="34" charset="0"/>
                <a:ea typeface="Times New Roman" pitchFamily="18" charset="0"/>
                <a:cs typeface="Arial" panose="020B0604020202020204" pitchFamily="34" charset="0"/>
              </a:rPr>
              <a:t> </a:t>
            </a:r>
            <a:r>
              <a:rPr lang="ru-RU" dirty="0" err="1">
                <a:solidFill>
                  <a:srgbClr val="000000"/>
                </a:solidFill>
                <a:latin typeface="Arial" panose="020B0604020202020204" pitchFamily="34" charset="0"/>
                <a:ea typeface="Times New Roman" pitchFamily="18" charset="0"/>
                <a:cs typeface="Arial" panose="020B0604020202020204" pitchFamily="34" charset="0"/>
              </a:rPr>
              <a:t>салықтардың</a:t>
            </a:r>
            <a:r>
              <a:rPr lang="ru-RU" dirty="0">
                <a:solidFill>
                  <a:srgbClr val="000000"/>
                </a:solidFill>
                <a:latin typeface="Arial" panose="020B0604020202020204" pitchFamily="34" charset="0"/>
                <a:ea typeface="Times New Roman" pitchFamily="18" charset="0"/>
                <a:cs typeface="Arial" panose="020B0604020202020204" pitchFamily="34" charset="0"/>
              </a:rPr>
              <a:t> </a:t>
            </a:r>
            <a:r>
              <a:rPr lang="ru-RU" dirty="0" err="1">
                <a:solidFill>
                  <a:srgbClr val="000000"/>
                </a:solidFill>
                <a:latin typeface="Arial" panose="020B0604020202020204" pitchFamily="34" charset="0"/>
                <a:ea typeface="Times New Roman" pitchFamily="18" charset="0"/>
                <a:cs typeface="Arial" panose="020B0604020202020204" pitchFamily="34" charset="0"/>
              </a:rPr>
              <a:t>уақытылы</a:t>
            </a:r>
            <a:r>
              <a:rPr lang="ru-RU" dirty="0">
                <a:solidFill>
                  <a:srgbClr val="000000"/>
                </a:solidFill>
                <a:latin typeface="Arial" panose="020B0604020202020204" pitchFamily="34" charset="0"/>
                <a:ea typeface="Times New Roman" pitchFamily="18" charset="0"/>
                <a:cs typeface="Arial" panose="020B0604020202020204" pitchFamily="34" charset="0"/>
              </a:rPr>
              <a:t> </a:t>
            </a:r>
            <a:r>
              <a:rPr lang="ru-RU" dirty="0" err="1">
                <a:solidFill>
                  <a:srgbClr val="000000"/>
                </a:solidFill>
                <a:latin typeface="Arial" panose="020B0604020202020204" pitchFamily="34" charset="0"/>
                <a:ea typeface="Times New Roman" pitchFamily="18" charset="0"/>
                <a:cs typeface="Arial" panose="020B0604020202020204" pitchFamily="34" charset="0"/>
              </a:rPr>
              <a:t>төленуін</a:t>
            </a:r>
            <a:r>
              <a:rPr lang="ru-RU" dirty="0">
                <a:solidFill>
                  <a:srgbClr val="000000"/>
                </a:solidFill>
                <a:latin typeface="Arial" panose="020B0604020202020204" pitchFamily="34" charset="0"/>
                <a:ea typeface="Times New Roman" pitchFamily="18" charset="0"/>
                <a:cs typeface="Arial" panose="020B0604020202020204" pitchFamily="34" charset="0"/>
              </a:rPr>
              <a:t> </a:t>
            </a:r>
            <a:r>
              <a:rPr lang="ru-RU" dirty="0" err="1">
                <a:solidFill>
                  <a:srgbClr val="000000"/>
                </a:solidFill>
                <a:latin typeface="Arial" panose="020B0604020202020204" pitchFamily="34" charset="0"/>
                <a:ea typeface="Times New Roman" pitchFamily="18" charset="0"/>
                <a:cs typeface="Arial" panose="020B0604020202020204" pitchFamily="34" charset="0"/>
              </a:rPr>
              <a:t>бақылау</a:t>
            </a:r>
            <a:r>
              <a:rPr lang="ru-RU" dirty="0">
                <a:solidFill>
                  <a:srgbClr val="000000"/>
                </a:solidFill>
                <a:latin typeface="Arial" panose="020B0604020202020204" pitchFamily="34" charset="0"/>
                <a:ea typeface="Times New Roman" pitchFamily="18" charset="0"/>
                <a:cs typeface="Arial" panose="020B0604020202020204" pitchFamily="34" charset="0"/>
              </a:rPr>
              <a:t> </a:t>
            </a:r>
            <a:r>
              <a:rPr lang="ru-RU" dirty="0" err="1">
                <a:solidFill>
                  <a:srgbClr val="000000"/>
                </a:solidFill>
                <a:latin typeface="Arial" panose="020B0604020202020204" pitchFamily="34" charset="0"/>
                <a:ea typeface="Times New Roman" pitchFamily="18" charset="0"/>
                <a:cs typeface="Arial" panose="020B0604020202020204" pitchFamily="34" charset="0"/>
              </a:rPr>
              <a:t>жүйесі</a:t>
            </a:r>
            <a:r>
              <a:rPr lang="ru-RU" dirty="0" smtClean="0">
                <a:solidFill>
                  <a:srgbClr val="000000"/>
                </a:solidFill>
                <a:latin typeface="Arial" panose="020B0604020202020204" pitchFamily="34" charset="0"/>
                <a:ea typeface="Times New Roman" pitchFamily="18" charset="0"/>
                <a:cs typeface="Arial" panose="020B0604020202020204" pitchFamily="34" charset="0"/>
              </a:rPr>
              <a:t>;</a:t>
            </a:r>
          </a:p>
          <a:p>
            <a:pPr lvl="0" algn="just" fontAlgn="base">
              <a:lnSpc>
                <a:spcPct val="100000"/>
              </a:lnSpc>
              <a:spcBef>
                <a:spcPct val="0"/>
              </a:spcBef>
              <a:spcAft>
                <a:spcPct val="0"/>
              </a:spcAft>
              <a:buFont typeface="Wingdings" panose="05000000000000000000" pitchFamily="2" charset="2"/>
              <a:buChar char="v"/>
            </a:pPr>
            <a:r>
              <a:rPr lang="ru-RU" dirty="0" err="1" smtClean="0">
                <a:solidFill>
                  <a:srgbClr val="000000"/>
                </a:solidFill>
                <a:latin typeface="Arial" panose="020B0604020202020204" pitchFamily="34" charset="0"/>
                <a:ea typeface="Times New Roman" pitchFamily="18" charset="0"/>
                <a:cs typeface="Arial" panose="020B0604020202020204" pitchFamily="34" charset="0"/>
              </a:rPr>
              <a:t>салық</a:t>
            </a:r>
            <a:r>
              <a:rPr lang="ru-RU" dirty="0" smtClean="0">
                <a:solidFill>
                  <a:srgbClr val="000000"/>
                </a:solidFill>
                <a:latin typeface="Arial" panose="020B0604020202020204" pitchFamily="34" charset="0"/>
                <a:ea typeface="Times New Roman" pitchFamily="18" charset="0"/>
                <a:cs typeface="Arial" panose="020B0604020202020204" pitchFamily="34" charset="0"/>
              </a:rPr>
              <a:t> </a:t>
            </a:r>
            <a:r>
              <a:rPr lang="ru-RU" dirty="0" err="1">
                <a:solidFill>
                  <a:srgbClr val="000000"/>
                </a:solidFill>
                <a:latin typeface="Arial" panose="020B0604020202020204" pitchFamily="34" charset="0"/>
                <a:ea typeface="Times New Roman" pitchFamily="18" charset="0"/>
                <a:cs typeface="Arial" panose="020B0604020202020204" pitchFamily="34" charset="0"/>
              </a:rPr>
              <a:t>міндеттемелерін</a:t>
            </a:r>
            <a:r>
              <a:rPr lang="ru-RU" dirty="0">
                <a:solidFill>
                  <a:srgbClr val="000000"/>
                </a:solidFill>
                <a:latin typeface="Arial" panose="020B0604020202020204" pitchFamily="34" charset="0"/>
                <a:ea typeface="Times New Roman" pitchFamily="18" charset="0"/>
                <a:cs typeface="Arial" panose="020B0604020202020204" pitchFamily="34" charset="0"/>
              </a:rPr>
              <a:t> </a:t>
            </a:r>
            <a:r>
              <a:rPr lang="ru-RU" dirty="0" err="1">
                <a:solidFill>
                  <a:srgbClr val="000000"/>
                </a:solidFill>
                <a:latin typeface="Arial" panose="020B0604020202020204" pitchFamily="34" charset="0"/>
                <a:ea typeface="Times New Roman" pitchFamily="18" charset="0"/>
                <a:cs typeface="Arial" panose="020B0604020202020204" pitchFamily="34" charset="0"/>
              </a:rPr>
              <a:t>оңтайландыру</a:t>
            </a:r>
            <a:r>
              <a:rPr lang="ru-RU" dirty="0" smtClean="0">
                <a:solidFill>
                  <a:srgbClr val="000000"/>
                </a:solidFill>
                <a:latin typeface="Arial" panose="020B0604020202020204" pitchFamily="34" charset="0"/>
                <a:ea typeface="Times New Roman" pitchFamily="18" charset="0"/>
                <a:cs typeface="Arial" panose="020B0604020202020204" pitchFamily="34" charset="0"/>
              </a:rPr>
              <a:t>;</a:t>
            </a:r>
          </a:p>
          <a:p>
            <a:pPr lvl="0" algn="just" fontAlgn="base">
              <a:lnSpc>
                <a:spcPct val="100000"/>
              </a:lnSpc>
              <a:spcBef>
                <a:spcPct val="0"/>
              </a:spcBef>
              <a:spcAft>
                <a:spcPct val="0"/>
              </a:spcAft>
              <a:buFont typeface="Wingdings" panose="05000000000000000000" pitchFamily="2" charset="2"/>
              <a:buChar char="v"/>
            </a:pPr>
            <a:r>
              <a:rPr lang="ru-RU" dirty="0" err="1" smtClean="0">
                <a:solidFill>
                  <a:srgbClr val="000000"/>
                </a:solidFill>
                <a:latin typeface="Arial" panose="020B0604020202020204" pitchFamily="34" charset="0"/>
                <a:ea typeface="Times New Roman" pitchFamily="18" charset="0"/>
                <a:cs typeface="Arial" panose="020B0604020202020204" pitchFamily="34" charset="0"/>
              </a:rPr>
              <a:t>салық</a:t>
            </a:r>
            <a:r>
              <a:rPr lang="ru-RU" dirty="0" smtClean="0">
                <a:solidFill>
                  <a:srgbClr val="000000"/>
                </a:solidFill>
                <a:latin typeface="Arial" panose="020B0604020202020204" pitchFamily="34" charset="0"/>
                <a:ea typeface="Times New Roman" pitchFamily="18" charset="0"/>
                <a:cs typeface="Arial" panose="020B0604020202020204" pitchFamily="34" charset="0"/>
              </a:rPr>
              <a:t> </a:t>
            </a:r>
            <a:r>
              <a:rPr lang="ru-RU" dirty="0" err="1">
                <a:solidFill>
                  <a:srgbClr val="000000"/>
                </a:solidFill>
                <a:latin typeface="Arial" panose="020B0604020202020204" pitchFamily="34" charset="0"/>
                <a:ea typeface="Times New Roman" pitchFamily="18" charset="0"/>
                <a:cs typeface="Arial" panose="020B0604020202020204" pitchFamily="34" charset="0"/>
              </a:rPr>
              <a:t>міндеттемелерін</a:t>
            </a:r>
            <a:r>
              <a:rPr lang="ru-RU" dirty="0">
                <a:solidFill>
                  <a:srgbClr val="000000"/>
                </a:solidFill>
                <a:latin typeface="Arial" panose="020B0604020202020204" pitchFamily="34" charset="0"/>
                <a:ea typeface="Times New Roman" pitchFamily="18" charset="0"/>
                <a:cs typeface="Arial" panose="020B0604020202020204" pitchFamily="34" charset="0"/>
              </a:rPr>
              <a:t> </a:t>
            </a:r>
            <a:r>
              <a:rPr lang="ru-RU" dirty="0" err="1">
                <a:solidFill>
                  <a:srgbClr val="000000"/>
                </a:solidFill>
                <a:latin typeface="Arial" panose="020B0604020202020204" pitchFamily="34" charset="0"/>
                <a:ea typeface="Times New Roman" pitchFamily="18" charset="0"/>
                <a:cs typeface="Arial" panose="020B0604020202020204" pitchFamily="34" charset="0"/>
              </a:rPr>
              <a:t>дұрыс</a:t>
            </a:r>
            <a:r>
              <a:rPr lang="ru-RU" dirty="0">
                <a:solidFill>
                  <a:srgbClr val="000000"/>
                </a:solidFill>
                <a:latin typeface="Arial" panose="020B0604020202020204" pitchFamily="34" charset="0"/>
                <a:ea typeface="Times New Roman" pitchFamily="18" charset="0"/>
                <a:cs typeface="Arial" panose="020B0604020202020204" pitchFamily="34" charset="0"/>
              </a:rPr>
              <a:t> </a:t>
            </a:r>
            <a:r>
              <a:rPr lang="ru-RU" dirty="0" err="1">
                <a:solidFill>
                  <a:srgbClr val="000000"/>
                </a:solidFill>
                <a:latin typeface="Arial" panose="020B0604020202020204" pitchFamily="34" charset="0"/>
                <a:ea typeface="Times New Roman" pitchFamily="18" charset="0"/>
                <a:cs typeface="Arial" panose="020B0604020202020204" pitchFamily="34" charset="0"/>
              </a:rPr>
              <a:t>орындау</a:t>
            </a:r>
            <a:r>
              <a:rPr lang="ru-RU" dirty="0" smtClean="0">
                <a:solidFill>
                  <a:srgbClr val="000000"/>
                </a:solidFill>
                <a:latin typeface="Arial" panose="020B0604020202020204" pitchFamily="34" charset="0"/>
                <a:ea typeface="Times New Roman" pitchFamily="18" charset="0"/>
                <a:cs typeface="Arial" panose="020B0604020202020204" pitchFamily="34" charset="0"/>
              </a:rPr>
              <a:t>;</a:t>
            </a:r>
          </a:p>
          <a:p>
            <a:pPr lvl="0" algn="just" fontAlgn="base">
              <a:lnSpc>
                <a:spcPct val="100000"/>
              </a:lnSpc>
              <a:spcBef>
                <a:spcPct val="0"/>
              </a:spcBef>
              <a:spcAft>
                <a:spcPct val="0"/>
              </a:spcAft>
              <a:buFont typeface="Wingdings" panose="05000000000000000000" pitchFamily="2" charset="2"/>
              <a:buChar char="v"/>
            </a:pPr>
            <a:r>
              <a:rPr lang="ru-RU" dirty="0" err="1" smtClean="0">
                <a:solidFill>
                  <a:srgbClr val="000000"/>
                </a:solidFill>
                <a:latin typeface="Arial" panose="020B0604020202020204" pitchFamily="34" charset="0"/>
                <a:ea typeface="Times New Roman" pitchFamily="18" charset="0"/>
                <a:cs typeface="Arial" panose="020B0604020202020204" pitchFamily="34" charset="0"/>
              </a:rPr>
              <a:t>жөнелтілген</a:t>
            </a:r>
            <a:r>
              <a:rPr lang="ru-RU" dirty="0" smtClean="0">
                <a:solidFill>
                  <a:srgbClr val="000000"/>
                </a:solidFill>
                <a:latin typeface="Arial" panose="020B0604020202020204" pitchFamily="34" charset="0"/>
                <a:ea typeface="Times New Roman" pitchFamily="18" charset="0"/>
                <a:cs typeface="Arial" panose="020B0604020202020204" pitchFamily="34" charset="0"/>
              </a:rPr>
              <a:t> </a:t>
            </a:r>
            <a:r>
              <a:rPr lang="ru-RU" dirty="0" err="1">
                <a:solidFill>
                  <a:srgbClr val="000000"/>
                </a:solidFill>
                <a:latin typeface="Arial" panose="020B0604020202020204" pitchFamily="34" charset="0"/>
                <a:ea typeface="Times New Roman" pitchFamily="18" charset="0"/>
                <a:cs typeface="Arial" panose="020B0604020202020204" pitchFamily="34" charset="0"/>
              </a:rPr>
              <a:t>өнім</a:t>
            </a:r>
            <a:r>
              <a:rPr lang="ru-RU" dirty="0">
                <a:solidFill>
                  <a:srgbClr val="000000"/>
                </a:solidFill>
                <a:latin typeface="Arial" panose="020B0604020202020204" pitchFamily="34" charset="0"/>
                <a:ea typeface="Times New Roman" pitchFamily="18" charset="0"/>
                <a:cs typeface="Arial" panose="020B0604020202020204" pitchFamily="34" charset="0"/>
              </a:rPr>
              <a:t>, </a:t>
            </a:r>
            <a:r>
              <a:rPr lang="ru-RU" dirty="0" err="1">
                <a:solidFill>
                  <a:srgbClr val="000000"/>
                </a:solidFill>
                <a:latin typeface="Arial" panose="020B0604020202020204" pitchFamily="34" charset="0"/>
                <a:ea typeface="Times New Roman" pitchFamily="18" charset="0"/>
                <a:cs typeface="Arial" panose="020B0604020202020204" pitchFamily="34" charset="0"/>
              </a:rPr>
              <a:t>орындалған</a:t>
            </a:r>
            <a:r>
              <a:rPr lang="ru-RU" dirty="0">
                <a:solidFill>
                  <a:srgbClr val="000000"/>
                </a:solidFill>
                <a:latin typeface="Arial" panose="020B0604020202020204" pitchFamily="34" charset="0"/>
                <a:ea typeface="Times New Roman" pitchFamily="18" charset="0"/>
                <a:cs typeface="Arial" panose="020B0604020202020204" pitchFamily="34" charset="0"/>
              </a:rPr>
              <a:t> </a:t>
            </a:r>
            <a:r>
              <a:rPr lang="ru-RU" dirty="0" err="1">
                <a:solidFill>
                  <a:srgbClr val="000000"/>
                </a:solidFill>
                <a:latin typeface="Arial" panose="020B0604020202020204" pitchFamily="34" charset="0"/>
                <a:ea typeface="Times New Roman" pitchFamily="18" charset="0"/>
                <a:cs typeface="Arial" panose="020B0604020202020204" pitchFamily="34" charset="0"/>
              </a:rPr>
              <a:t>жұмыстар</a:t>
            </a:r>
            <a:r>
              <a:rPr lang="ru-RU" dirty="0">
                <a:solidFill>
                  <a:srgbClr val="000000"/>
                </a:solidFill>
                <a:latin typeface="Arial" panose="020B0604020202020204" pitchFamily="34" charset="0"/>
                <a:ea typeface="Times New Roman" pitchFamily="18" charset="0"/>
                <a:cs typeface="Arial" panose="020B0604020202020204" pitchFamily="34" charset="0"/>
              </a:rPr>
              <a:t>, </a:t>
            </a:r>
            <a:r>
              <a:rPr lang="ru-RU" dirty="0" err="1">
                <a:solidFill>
                  <a:srgbClr val="000000"/>
                </a:solidFill>
                <a:latin typeface="Arial" panose="020B0604020202020204" pitchFamily="34" charset="0"/>
                <a:ea typeface="Times New Roman" pitchFamily="18" charset="0"/>
                <a:cs typeface="Arial" panose="020B0604020202020204" pitchFamily="34" charset="0"/>
              </a:rPr>
              <a:t>көрсетілген</a:t>
            </a:r>
            <a:r>
              <a:rPr lang="ru-RU" dirty="0">
                <a:solidFill>
                  <a:srgbClr val="000000"/>
                </a:solidFill>
                <a:latin typeface="Arial" panose="020B0604020202020204" pitchFamily="34" charset="0"/>
                <a:ea typeface="Times New Roman" pitchFamily="18" charset="0"/>
                <a:cs typeface="Arial" panose="020B0604020202020204" pitchFamily="34" charset="0"/>
              </a:rPr>
              <a:t> </a:t>
            </a:r>
            <a:r>
              <a:rPr lang="ru-RU" dirty="0" err="1">
                <a:solidFill>
                  <a:srgbClr val="000000"/>
                </a:solidFill>
                <a:latin typeface="Arial" panose="020B0604020202020204" pitchFamily="34" charset="0"/>
                <a:ea typeface="Times New Roman" pitchFamily="18" charset="0"/>
                <a:cs typeface="Arial" panose="020B0604020202020204" pitchFamily="34" charset="0"/>
              </a:rPr>
              <a:t>қызметтер</a:t>
            </a:r>
            <a:r>
              <a:rPr lang="ru-RU" dirty="0">
                <a:solidFill>
                  <a:srgbClr val="000000"/>
                </a:solidFill>
                <a:latin typeface="Arial" panose="020B0604020202020204" pitchFamily="34" charset="0"/>
                <a:ea typeface="Times New Roman" pitchFamily="18" charset="0"/>
                <a:cs typeface="Arial" panose="020B0604020202020204" pitchFamily="34" charset="0"/>
              </a:rPr>
              <a:t> </a:t>
            </a:r>
            <a:r>
              <a:rPr lang="ru-RU" dirty="0" err="1">
                <a:solidFill>
                  <a:srgbClr val="000000"/>
                </a:solidFill>
                <a:latin typeface="Arial" panose="020B0604020202020204" pitchFamily="34" charset="0"/>
                <a:ea typeface="Times New Roman" pitchFamily="18" charset="0"/>
                <a:cs typeface="Arial" panose="020B0604020202020204" pitchFamily="34" charset="0"/>
              </a:rPr>
              <a:t>үшін</a:t>
            </a:r>
            <a:r>
              <a:rPr lang="ru-RU" dirty="0">
                <a:solidFill>
                  <a:srgbClr val="000000"/>
                </a:solidFill>
                <a:latin typeface="Arial" panose="020B0604020202020204" pitchFamily="34" charset="0"/>
                <a:ea typeface="Times New Roman" pitchFamily="18" charset="0"/>
                <a:cs typeface="Arial" panose="020B0604020202020204" pitchFamily="34" charset="0"/>
              </a:rPr>
              <a:t> </a:t>
            </a:r>
            <a:r>
              <a:rPr lang="ru-RU" dirty="0" err="1">
                <a:solidFill>
                  <a:srgbClr val="000000"/>
                </a:solidFill>
                <a:latin typeface="Arial" panose="020B0604020202020204" pitchFamily="34" charset="0"/>
                <a:ea typeface="Times New Roman" pitchFamily="18" charset="0"/>
                <a:cs typeface="Arial" panose="020B0604020202020204" pitchFamily="34" charset="0"/>
              </a:rPr>
              <a:t>талап</a:t>
            </a:r>
            <a:r>
              <a:rPr lang="ru-RU" dirty="0">
                <a:solidFill>
                  <a:srgbClr val="000000"/>
                </a:solidFill>
                <a:latin typeface="Arial" panose="020B0604020202020204" pitchFamily="34" charset="0"/>
                <a:ea typeface="Times New Roman" pitchFamily="18" charset="0"/>
                <a:cs typeface="Arial" panose="020B0604020202020204" pitchFamily="34" charset="0"/>
              </a:rPr>
              <a:t> </a:t>
            </a:r>
            <a:r>
              <a:rPr lang="ru-RU" dirty="0" err="1">
                <a:solidFill>
                  <a:srgbClr val="000000"/>
                </a:solidFill>
                <a:latin typeface="Arial" panose="020B0604020202020204" pitchFamily="34" charset="0"/>
                <a:ea typeface="Times New Roman" pitchFamily="18" charset="0"/>
                <a:cs typeface="Arial" panose="020B0604020202020204" pitchFamily="34" charset="0"/>
              </a:rPr>
              <a:t>қою</a:t>
            </a:r>
            <a:r>
              <a:rPr lang="ru-RU" dirty="0">
                <a:solidFill>
                  <a:srgbClr val="000000"/>
                </a:solidFill>
                <a:latin typeface="Arial" panose="020B0604020202020204" pitchFamily="34" charset="0"/>
                <a:ea typeface="Times New Roman" pitchFamily="18" charset="0"/>
                <a:cs typeface="Arial" panose="020B0604020202020204" pitchFamily="34" charset="0"/>
              </a:rPr>
              <a:t> </a:t>
            </a:r>
            <a:r>
              <a:rPr lang="ru-RU" dirty="0" err="1">
                <a:solidFill>
                  <a:srgbClr val="000000"/>
                </a:solidFill>
                <a:latin typeface="Arial" panose="020B0604020202020204" pitchFamily="34" charset="0"/>
                <a:ea typeface="Times New Roman" pitchFamily="18" charset="0"/>
                <a:cs typeface="Arial" panose="020B0604020202020204" pitchFamily="34" charset="0"/>
              </a:rPr>
              <a:t>мерзімінен</a:t>
            </a:r>
            <a:r>
              <a:rPr lang="ru-RU" dirty="0">
                <a:solidFill>
                  <a:srgbClr val="000000"/>
                </a:solidFill>
                <a:latin typeface="Arial" panose="020B0604020202020204" pitchFamily="34" charset="0"/>
                <a:ea typeface="Times New Roman" pitchFamily="18" charset="0"/>
                <a:cs typeface="Arial" panose="020B0604020202020204" pitchFamily="34" charset="0"/>
              </a:rPr>
              <a:t> </a:t>
            </a:r>
            <a:r>
              <a:rPr lang="ru-RU" dirty="0" err="1">
                <a:solidFill>
                  <a:srgbClr val="000000"/>
                </a:solidFill>
                <a:latin typeface="Arial" panose="020B0604020202020204" pitchFamily="34" charset="0"/>
                <a:ea typeface="Times New Roman" pitchFamily="18" charset="0"/>
                <a:cs typeface="Arial" panose="020B0604020202020204" pitchFamily="34" charset="0"/>
              </a:rPr>
              <a:t>асатын</a:t>
            </a:r>
            <a:r>
              <a:rPr lang="ru-RU" dirty="0">
                <a:solidFill>
                  <a:srgbClr val="000000"/>
                </a:solidFill>
                <a:latin typeface="Arial" panose="020B0604020202020204" pitchFamily="34" charset="0"/>
                <a:ea typeface="Times New Roman" pitchFamily="18" charset="0"/>
                <a:cs typeface="Arial" panose="020B0604020202020204" pitchFamily="34" charset="0"/>
              </a:rPr>
              <a:t> </a:t>
            </a:r>
            <a:r>
              <a:rPr lang="ru-RU" dirty="0" err="1">
                <a:solidFill>
                  <a:srgbClr val="000000"/>
                </a:solidFill>
                <a:latin typeface="Arial" panose="020B0604020202020204" pitchFamily="34" charset="0"/>
                <a:ea typeface="Times New Roman" pitchFamily="18" charset="0"/>
                <a:cs typeface="Arial" panose="020B0604020202020204" pitchFamily="34" charset="0"/>
              </a:rPr>
              <a:t>мерзімдерде</a:t>
            </a:r>
            <a:r>
              <a:rPr lang="ru-RU" dirty="0">
                <a:solidFill>
                  <a:srgbClr val="000000"/>
                </a:solidFill>
                <a:latin typeface="Arial" panose="020B0604020202020204" pitchFamily="34" charset="0"/>
                <a:ea typeface="Times New Roman" pitchFamily="18" charset="0"/>
                <a:cs typeface="Arial" panose="020B0604020202020204" pitchFamily="34" charset="0"/>
              </a:rPr>
              <a:t> </a:t>
            </a:r>
            <a:r>
              <a:rPr lang="ru-RU" dirty="0" err="1">
                <a:solidFill>
                  <a:srgbClr val="000000"/>
                </a:solidFill>
                <a:latin typeface="Arial" panose="020B0604020202020204" pitchFamily="34" charset="0"/>
                <a:ea typeface="Times New Roman" pitchFamily="18" charset="0"/>
                <a:cs typeface="Arial" panose="020B0604020202020204" pitchFamily="34" charset="0"/>
              </a:rPr>
              <a:t>шаруашылық</a:t>
            </a:r>
            <a:r>
              <a:rPr lang="ru-RU" dirty="0">
                <a:solidFill>
                  <a:srgbClr val="000000"/>
                </a:solidFill>
                <a:latin typeface="Arial" panose="020B0604020202020204" pitchFamily="34" charset="0"/>
                <a:ea typeface="Times New Roman" pitchFamily="18" charset="0"/>
                <a:cs typeface="Arial" panose="020B0604020202020204" pitchFamily="34" charset="0"/>
              </a:rPr>
              <a:t> </a:t>
            </a:r>
            <a:r>
              <a:rPr lang="ru-RU" dirty="0" err="1">
                <a:solidFill>
                  <a:srgbClr val="000000"/>
                </a:solidFill>
                <a:latin typeface="Arial" panose="020B0604020202020204" pitchFamily="34" charset="0"/>
                <a:ea typeface="Times New Roman" pitchFamily="18" charset="0"/>
                <a:cs typeface="Arial" panose="020B0604020202020204" pitchFamily="34" charset="0"/>
              </a:rPr>
              <a:t>келісім-шарттар</a:t>
            </a:r>
            <a:r>
              <a:rPr lang="ru-RU" dirty="0">
                <a:solidFill>
                  <a:srgbClr val="000000"/>
                </a:solidFill>
                <a:latin typeface="Arial" panose="020B0604020202020204" pitchFamily="34" charset="0"/>
                <a:ea typeface="Times New Roman" pitchFamily="18" charset="0"/>
                <a:cs typeface="Arial" panose="020B0604020202020204" pitchFamily="34" charset="0"/>
              </a:rPr>
              <a:t> </a:t>
            </a:r>
            <a:r>
              <a:rPr lang="ru-RU" dirty="0" err="1">
                <a:solidFill>
                  <a:srgbClr val="000000"/>
                </a:solidFill>
                <a:latin typeface="Arial" panose="020B0604020202020204" pitchFamily="34" charset="0"/>
                <a:ea typeface="Times New Roman" pitchFamily="18" charset="0"/>
                <a:cs typeface="Arial" panose="020B0604020202020204" pitchFamily="34" charset="0"/>
              </a:rPr>
              <a:t>бойынша</a:t>
            </a:r>
            <a:r>
              <a:rPr lang="ru-RU" dirty="0">
                <a:solidFill>
                  <a:srgbClr val="000000"/>
                </a:solidFill>
                <a:latin typeface="Arial" panose="020B0604020202020204" pitchFamily="34" charset="0"/>
                <a:ea typeface="Times New Roman" pitchFamily="18" charset="0"/>
                <a:cs typeface="Arial" panose="020B0604020202020204" pitchFamily="34" charset="0"/>
              </a:rPr>
              <a:t> </a:t>
            </a:r>
            <a:r>
              <a:rPr lang="ru-RU" dirty="0" err="1">
                <a:solidFill>
                  <a:srgbClr val="000000"/>
                </a:solidFill>
                <a:latin typeface="Arial" panose="020B0604020202020204" pitchFamily="34" charset="0"/>
                <a:ea typeface="Times New Roman" pitchFamily="18" charset="0"/>
                <a:cs typeface="Arial" panose="020B0604020202020204" pitchFamily="34" charset="0"/>
              </a:rPr>
              <a:t>дебиторлық</a:t>
            </a:r>
            <a:r>
              <a:rPr lang="ru-RU" dirty="0">
                <a:solidFill>
                  <a:srgbClr val="000000"/>
                </a:solidFill>
                <a:latin typeface="Arial" panose="020B0604020202020204" pitchFamily="34" charset="0"/>
                <a:ea typeface="Times New Roman" pitchFamily="18" charset="0"/>
                <a:cs typeface="Arial" panose="020B0604020202020204" pitchFamily="34" charset="0"/>
              </a:rPr>
              <a:t> </a:t>
            </a:r>
            <a:r>
              <a:rPr lang="ru-RU" dirty="0" err="1">
                <a:solidFill>
                  <a:srgbClr val="000000"/>
                </a:solidFill>
                <a:latin typeface="Arial" panose="020B0604020202020204" pitchFamily="34" charset="0"/>
                <a:ea typeface="Times New Roman" pitchFamily="18" charset="0"/>
                <a:cs typeface="Arial" panose="020B0604020202020204" pitchFamily="34" charset="0"/>
              </a:rPr>
              <a:t>берешектің</a:t>
            </a:r>
            <a:r>
              <a:rPr lang="ru-RU" dirty="0">
                <a:solidFill>
                  <a:srgbClr val="000000"/>
                </a:solidFill>
                <a:latin typeface="Arial" panose="020B0604020202020204" pitchFamily="34" charset="0"/>
                <a:ea typeface="Times New Roman" pitchFamily="18" charset="0"/>
                <a:cs typeface="Arial" panose="020B0604020202020204" pitchFamily="34" charset="0"/>
              </a:rPr>
              <a:t> </a:t>
            </a:r>
            <a:r>
              <a:rPr lang="ru-RU" dirty="0" err="1">
                <a:solidFill>
                  <a:srgbClr val="000000"/>
                </a:solidFill>
                <a:latin typeface="Arial" panose="020B0604020202020204" pitchFamily="34" charset="0"/>
                <a:ea typeface="Times New Roman" pitchFamily="18" charset="0"/>
                <a:cs typeface="Arial" panose="020B0604020202020204" pitchFamily="34" charset="0"/>
              </a:rPr>
              <a:t>туындауын</a:t>
            </a:r>
            <a:r>
              <a:rPr lang="ru-RU" dirty="0">
                <a:solidFill>
                  <a:srgbClr val="000000"/>
                </a:solidFill>
                <a:latin typeface="Arial" panose="020B0604020202020204" pitchFamily="34" charset="0"/>
                <a:ea typeface="Times New Roman" pitchFamily="18" charset="0"/>
                <a:cs typeface="Arial" panose="020B0604020202020204" pitchFamily="34" charset="0"/>
              </a:rPr>
              <a:t> </a:t>
            </a:r>
            <a:r>
              <a:rPr lang="ru-RU" dirty="0" err="1">
                <a:solidFill>
                  <a:srgbClr val="000000"/>
                </a:solidFill>
                <a:latin typeface="Arial" panose="020B0604020202020204" pitchFamily="34" charset="0"/>
                <a:ea typeface="Times New Roman" pitchFamily="18" charset="0"/>
                <a:cs typeface="Arial" panose="020B0604020202020204" pitchFamily="34" charset="0"/>
              </a:rPr>
              <a:t>болдырмау</a:t>
            </a:r>
            <a:r>
              <a:rPr lang="ru-RU" dirty="0" smtClean="0">
                <a:solidFill>
                  <a:srgbClr val="000000"/>
                </a:solidFill>
                <a:latin typeface="Arial" panose="020B0604020202020204" pitchFamily="34" charset="0"/>
                <a:ea typeface="Times New Roman" pitchFamily="18" charset="0"/>
                <a:cs typeface="Arial" panose="020B0604020202020204" pitchFamily="34" charset="0"/>
              </a:rPr>
              <a:t>;</a:t>
            </a:r>
          </a:p>
          <a:p>
            <a:pPr lvl="0" algn="just" fontAlgn="base">
              <a:lnSpc>
                <a:spcPct val="100000"/>
              </a:lnSpc>
              <a:spcBef>
                <a:spcPct val="0"/>
              </a:spcBef>
              <a:spcAft>
                <a:spcPct val="0"/>
              </a:spcAft>
              <a:buFont typeface="Wingdings" panose="05000000000000000000" pitchFamily="2" charset="2"/>
              <a:buChar char="v"/>
            </a:pPr>
            <a:r>
              <a:rPr lang="ru-RU" dirty="0" err="1" smtClean="0">
                <a:solidFill>
                  <a:srgbClr val="000000"/>
                </a:solidFill>
                <a:latin typeface="Arial" panose="020B0604020202020204" pitchFamily="34" charset="0"/>
                <a:ea typeface="Times New Roman" pitchFamily="18" charset="0"/>
                <a:cs typeface="Arial" panose="020B0604020202020204" pitchFamily="34" charset="0"/>
              </a:rPr>
              <a:t>салықтық</a:t>
            </a:r>
            <a:r>
              <a:rPr lang="ru-RU" dirty="0" smtClean="0">
                <a:solidFill>
                  <a:srgbClr val="000000"/>
                </a:solidFill>
                <a:latin typeface="Arial" panose="020B0604020202020204" pitchFamily="34" charset="0"/>
                <a:ea typeface="Times New Roman" pitchFamily="18" charset="0"/>
                <a:cs typeface="Arial" panose="020B0604020202020204" pitchFamily="34" charset="0"/>
              </a:rPr>
              <a:t> </a:t>
            </a:r>
            <a:r>
              <a:rPr lang="ru-RU" dirty="0" err="1">
                <a:solidFill>
                  <a:srgbClr val="000000"/>
                </a:solidFill>
                <a:latin typeface="Arial" panose="020B0604020202020204" pitchFamily="34" charset="0"/>
                <a:ea typeface="Times New Roman" pitchFamily="18" charset="0"/>
                <a:cs typeface="Arial" panose="020B0604020202020204" pitchFamily="34" charset="0"/>
              </a:rPr>
              <a:t>жоспарлау</a:t>
            </a:r>
            <a:r>
              <a:rPr lang="ru-RU" dirty="0">
                <a:solidFill>
                  <a:srgbClr val="000000"/>
                </a:solidFill>
                <a:latin typeface="Arial" panose="020B0604020202020204" pitchFamily="34" charset="0"/>
                <a:ea typeface="Times New Roman" pitchFamily="18" charset="0"/>
                <a:cs typeface="Arial" panose="020B0604020202020204" pitchFamily="34" charset="0"/>
              </a:rPr>
              <a:t> </a:t>
            </a:r>
            <a:r>
              <a:rPr lang="ru-RU" dirty="0" err="1">
                <a:solidFill>
                  <a:srgbClr val="000000"/>
                </a:solidFill>
                <a:latin typeface="Arial" panose="020B0604020202020204" pitchFamily="34" charset="0"/>
                <a:ea typeface="Times New Roman" pitchFamily="18" charset="0"/>
                <a:cs typeface="Arial" panose="020B0604020202020204" pitchFamily="34" charset="0"/>
              </a:rPr>
              <a:t>мақсатында</a:t>
            </a:r>
            <a:r>
              <a:rPr lang="ru-RU" dirty="0">
                <a:solidFill>
                  <a:srgbClr val="000000"/>
                </a:solidFill>
                <a:latin typeface="Arial" panose="020B0604020202020204" pitchFamily="34" charset="0"/>
                <a:ea typeface="Times New Roman" pitchFamily="18" charset="0"/>
                <a:cs typeface="Arial" panose="020B0604020202020204" pitchFamily="34" charset="0"/>
              </a:rPr>
              <a:t> </a:t>
            </a:r>
            <a:r>
              <a:rPr lang="ru-RU" dirty="0" err="1">
                <a:solidFill>
                  <a:srgbClr val="000000"/>
                </a:solidFill>
                <a:latin typeface="Arial" panose="020B0604020202020204" pitchFamily="34" charset="0"/>
                <a:ea typeface="Times New Roman" pitchFamily="18" charset="0"/>
                <a:cs typeface="Arial" panose="020B0604020202020204" pitchFamily="34" charset="0"/>
              </a:rPr>
              <a:t>шаруашылық</a:t>
            </a:r>
            <a:r>
              <a:rPr lang="ru-RU" dirty="0">
                <a:solidFill>
                  <a:srgbClr val="000000"/>
                </a:solidFill>
                <a:latin typeface="Arial" panose="020B0604020202020204" pitchFamily="34" charset="0"/>
                <a:ea typeface="Times New Roman" pitchFamily="18" charset="0"/>
                <a:cs typeface="Arial" panose="020B0604020202020204" pitchFamily="34" charset="0"/>
              </a:rPr>
              <a:t> </a:t>
            </a:r>
            <a:r>
              <a:rPr lang="ru-RU" dirty="0" err="1">
                <a:solidFill>
                  <a:srgbClr val="000000"/>
                </a:solidFill>
                <a:latin typeface="Arial" panose="020B0604020202020204" pitchFamily="34" charset="0"/>
                <a:ea typeface="Times New Roman" pitchFamily="18" charset="0"/>
                <a:cs typeface="Arial" panose="020B0604020202020204" pitchFamily="34" charset="0"/>
              </a:rPr>
              <a:t>қызмет</a:t>
            </a:r>
            <a:r>
              <a:rPr lang="ru-RU" dirty="0">
                <a:solidFill>
                  <a:srgbClr val="000000"/>
                </a:solidFill>
                <a:latin typeface="Arial" panose="020B0604020202020204" pitchFamily="34" charset="0"/>
                <a:ea typeface="Times New Roman" pitchFamily="18" charset="0"/>
                <a:cs typeface="Arial" panose="020B0604020202020204" pitchFamily="34" charset="0"/>
              </a:rPr>
              <a:t> </a:t>
            </a:r>
            <a:r>
              <a:rPr lang="ru-RU" dirty="0" err="1">
                <a:solidFill>
                  <a:srgbClr val="000000"/>
                </a:solidFill>
                <a:latin typeface="Arial" panose="020B0604020202020204" pitchFamily="34" charset="0"/>
                <a:ea typeface="Times New Roman" pitchFamily="18" charset="0"/>
                <a:cs typeface="Arial" panose="020B0604020202020204" pitchFamily="34" charset="0"/>
              </a:rPr>
              <a:t>туралы</a:t>
            </a:r>
            <a:r>
              <a:rPr lang="ru-RU" dirty="0">
                <a:solidFill>
                  <a:srgbClr val="000000"/>
                </a:solidFill>
                <a:latin typeface="Arial" panose="020B0604020202020204" pitchFamily="34" charset="0"/>
                <a:ea typeface="Times New Roman" pitchFamily="18" charset="0"/>
                <a:cs typeface="Arial" panose="020B0604020202020204" pitchFamily="34" charset="0"/>
              </a:rPr>
              <a:t> </a:t>
            </a:r>
            <a:r>
              <a:rPr lang="ru-RU" dirty="0" err="1">
                <a:solidFill>
                  <a:srgbClr val="000000"/>
                </a:solidFill>
                <a:latin typeface="Arial" panose="020B0604020202020204" pitchFamily="34" charset="0"/>
                <a:ea typeface="Times New Roman" pitchFamily="18" charset="0"/>
                <a:cs typeface="Arial" panose="020B0604020202020204" pitchFamily="34" charset="0"/>
              </a:rPr>
              <a:t>уақтылы</a:t>
            </a:r>
            <a:r>
              <a:rPr lang="ru-RU" dirty="0">
                <a:solidFill>
                  <a:srgbClr val="000000"/>
                </a:solidFill>
                <a:latin typeface="Arial" panose="020B0604020202020204" pitchFamily="34" charset="0"/>
                <a:ea typeface="Times New Roman" pitchFamily="18" charset="0"/>
                <a:cs typeface="Arial" panose="020B0604020202020204" pitchFamily="34" charset="0"/>
              </a:rPr>
              <a:t> </a:t>
            </a:r>
            <a:r>
              <a:rPr lang="ru-RU" dirty="0" err="1">
                <a:solidFill>
                  <a:srgbClr val="000000"/>
                </a:solidFill>
                <a:latin typeface="Arial" panose="020B0604020202020204" pitchFamily="34" charset="0"/>
                <a:ea typeface="Times New Roman" pitchFamily="18" charset="0"/>
                <a:cs typeface="Arial" panose="020B0604020202020204" pitchFamily="34" charset="0"/>
              </a:rPr>
              <a:t>объективті</a:t>
            </a:r>
            <a:r>
              <a:rPr lang="ru-RU" dirty="0">
                <a:solidFill>
                  <a:srgbClr val="000000"/>
                </a:solidFill>
                <a:latin typeface="Arial" panose="020B0604020202020204" pitchFamily="34" charset="0"/>
                <a:ea typeface="Times New Roman" pitchFamily="18" charset="0"/>
                <a:cs typeface="Arial" panose="020B0604020202020204" pitchFamily="34" charset="0"/>
              </a:rPr>
              <a:t> </a:t>
            </a:r>
            <a:r>
              <a:rPr lang="ru-RU" dirty="0" err="1">
                <a:solidFill>
                  <a:srgbClr val="000000"/>
                </a:solidFill>
                <a:latin typeface="Arial" panose="020B0604020202020204" pitchFamily="34" charset="0"/>
                <a:ea typeface="Times New Roman" pitchFamily="18" charset="0"/>
                <a:cs typeface="Arial" panose="020B0604020202020204" pitchFamily="34" charset="0"/>
              </a:rPr>
              <a:t>ақпарат</a:t>
            </a:r>
            <a:r>
              <a:rPr lang="ru-RU" dirty="0">
                <a:solidFill>
                  <a:srgbClr val="000000"/>
                </a:solidFill>
                <a:latin typeface="Arial" panose="020B0604020202020204" pitchFamily="34" charset="0"/>
                <a:ea typeface="Times New Roman" pitchFamily="18" charset="0"/>
                <a:cs typeface="Arial" panose="020B0604020202020204" pitchFamily="34" charset="0"/>
              </a:rPr>
              <a:t> </a:t>
            </a:r>
            <a:r>
              <a:rPr lang="ru-RU" dirty="0" err="1">
                <a:solidFill>
                  <a:srgbClr val="000000"/>
                </a:solidFill>
                <a:latin typeface="Arial" panose="020B0604020202020204" pitchFamily="34" charset="0"/>
                <a:ea typeface="Times New Roman" pitchFamily="18" charset="0"/>
                <a:cs typeface="Arial" panose="020B0604020202020204" pitchFamily="34" charset="0"/>
              </a:rPr>
              <a:t>алуға</a:t>
            </a:r>
            <a:r>
              <a:rPr lang="ru-RU" dirty="0">
                <a:solidFill>
                  <a:srgbClr val="000000"/>
                </a:solidFill>
                <a:latin typeface="Arial" panose="020B0604020202020204" pitchFamily="34" charset="0"/>
                <a:ea typeface="Times New Roman" pitchFamily="18" charset="0"/>
                <a:cs typeface="Arial" panose="020B0604020202020204" pitchFamily="34" charset="0"/>
              </a:rPr>
              <a:t> </a:t>
            </a:r>
            <a:r>
              <a:rPr lang="ru-RU" dirty="0" err="1">
                <a:solidFill>
                  <a:srgbClr val="000000"/>
                </a:solidFill>
                <a:latin typeface="Arial" panose="020B0604020202020204" pitchFamily="34" charset="0"/>
                <a:ea typeface="Times New Roman" pitchFamily="18" charset="0"/>
                <a:cs typeface="Arial" panose="020B0604020202020204" pitchFamily="34" charset="0"/>
              </a:rPr>
              <a:t>мүмкіндік</a:t>
            </a:r>
            <a:r>
              <a:rPr lang="ru-RU" dirty="0">
                <a:solidFill>
                  <a:srgbClr val="000000"/>
                </a:solidFill>
                <a:latin typeface="Arial" panose="020B0604020202020204" pitchFamily="34" charset="0"/>
                <a:ea typeface="Times New Roman" pitchFamily="18" charset="0"/>
                <a:cs typeface="Arial" panose="020B0604020202020204" pitchFamily="34" charset="0"/>
              </a:rPr>
              <a:t> </a:t>
            </a:r>
            <a:r>
              <a:rPr lang="ru-RU" dirty="0" err="1">
                <a:solidFill>
                  <a:srgbClr val="000000"/>
                </a:solidFill>
                <a:latin typeface="Arial" panose="020B0604020202020204" pitchFamily="34" charset="0"/>
                <a:ea typeface="Times New Roman" pitchFamily="18" charset="0"/>
                <a:cs typeface="Arial" panose="020B0604020202020204" pitchFamily="34" charset="0"/>
              </a:rPr>
              <a:t>беретін</a:t>
            </a:r>
            <a:r>
              <a:rPr lang="ru-RU" dirty="0">
                <a:solidFill>
                  <a:srgbClr val="000000"/>
                </a:solidFill>
                <a:latin typeface="Arial" panose="020B0604020202020204" pitchFamily="34" charset="0"/>
                <a:ea typeface="Times New Roman" pitchFamily="18" charset="0"/>
                <a:cs typeface="Arial" panose="020B0604020202020204" pitchFamily="34" charset="0"/>
              </a:rPr>
              <a:t> </a:t>
            </a:r>
            <a:r>
              <a:rPr lang="ru-RU" dirty="0" err="1">
                <a:solidFill>
                  <a:srgbClr val="000000"/>
                </a:solidFill>
                <a:latin typeface="Arial" panose="020B0604020202020204" pitchFamily="34" charset="0"/>
                <a:ea typeface="Times New Roman" pitchFamily="18" charset="0"/>
                <a:cs typeface="Arial" panose="020B0604020202020204" pitchFamily="34" charset="0"/>
              </a:rPr>
              <a:t>бухгалтерлік</a:t>
            </a:r>
            <a:r>
              <a:rPr lang="ru-RU" dirty="0">
                <a:solidFill>
                  <a:srgbClr val="000000"/>
                </a:solidFill>
                <a:latin typeface="Arial" panose="020B0604020202020204" pitchFamily="34" charset="0"/>
                <a:ea typeface="Times New Roman" pitchFamily="18" charset="0"/>
                <a:cs typeface="Arial" panose="020B0604020202020204" pitchFamily="34" charset="0"/>
              </a:rPr>
              <a:t> </a:t>
            </a:r>
            <a:r>
              <a:rPr lang="ru-RU" dirty="0" err="1">
                <a:solidFill>
                  <a:srgbClr val="000000"/>
                </a:solidFill>
                <a:latin typeface="Arial" panose="020B0604020202020204" pitchFamily="34" charset="0"/>
                <a:ea typeface="Times New Roman" pitchFamily="18" charset="0"/>
                <a:cs typeface="Arial" panose="020B0604020202020204" pitchFamily="34" charset="0"/>
              </a:rPr>
              <a:t>және</a:t>
            </a:r>
            <a:r>
              <a:rPr lang="ru-RU" dirty="0">
                <a:solidFill>
                  <a:srgbClr val="000000"/>
                </a:solidFill>
                <a:latin typeface="Arial" panose="020B0604020202020204" pitchFamily="34" charset="0"/>
                <a:ea typeface="Times New Roman" pitchFamily="18" charset="0"/>
                <a:cs typeface="Arial" panose="020B0604020202020204" pitchFamily="34" charset="0"/>
              </a:rPr>
              <a:t> </a:t>
            </a:r>
            <a:r>
              <a:rPr lang="ru-RU" dirty="0" err="1">
                <a:solidFill>
                  <a:srgbClr val="000000"/>
                </a:solidFill>
                <a:latin typeface="Arial" panose="020B0604020202020204" pitchFamily="34" charset="0"/>
                <a:ea typeface="Times New Roman" pitchFamily="18" charset="0"/>
                <a:cs typeface="Arial" panose="020B0604020202020204" pitchFamily="34" charset="0"/>
              </a:rPr>
              <a:t>салықтық</a:t>
            </a:r>
            <a:r>
              <a:rPr lang="ru-RU" dirty="0">
                <a:solidFill>
                  <a:srgbClr val="000000"/>
                </a:solidFill>
                <a:latin typeface="Arial" panose="020B0604020202020204" pitchFamily="34" charset="0"/>
                <a:ea typeface="Times New Roman" pitchFamily="18" charset="0"/>
                <a:cs typeface="Arial" panose="020B0604020202020204" pitchFamily="34" charset="0"/>
              </a:rPr>
              <a:t> </a:t>
            </a:r>
            <a:r>
              <a:rPr lang="ru-RU" dirty="0" err="1">
                <a:solidFill>
                  <a:srgbClr val="000000"/>
                </a:solidFill>
                <a:latin typeface="Arial" panose="020B0604020202020204" pitchFamily="34" charset="0"/>
                <a:ea typeface="Times New Roman" pitchFamily="18" charset="0"/>
                <a:cs typeface="Arial" panose="020B0604020202020204" pitchFamily="34" charset="0"/>
              </a:rPr>
              <a:t>есеп</a:t>
            </a:r>
            <a:r>
              <a:rPr lang="ru-RU" dirty="0">
                <a:solidFill>
                  <a:srgbClr val="000000"/>
                </a:solidFill>
                <a:latin typeface="Arial" panose="020B0604020202020204" pitchFamily="34" charset="0"/>
                <a:ea typeface="Times New Roman" pitchFamily="18" charset="0"/>
                <a:cs typeface="Arial" panose="020B0604020202020204" pitchFamily="34" charset="0"/>
              </a:rPr>
              <a:t> </a:t>
            </a:r>
            <a:r>
              <a:rPr lang="ru-RU" dirty="0" err="1">
                <a:solidFill>
                  <a:srgbClr val="000000"/>
                </a:solidFill>
                <a:latin typeface="Arial" panose="020B0604020202020204" pitchFamily="34" charset="0"/>
                <a:ea typeface="Times New Roman" pitchFamily="18" charset="0"/>
                <a:cs typeface="Arial" panose="020B0604020202020204" pitchFamily="34" charset="0"/>
              </a:rPr>
              <a:t>жүйесі</a:t>
            </a:r>
            <a:r>
              <a:rPr lang="ru-RU" dirty="0">
                <a:solidFill>
                  <a:srgbClr val="000000"/>
                </a:solidFill>
                <a:latin typeface="Arial" panose="020B0604020202020204" pitchFamily="34" charset="0"/>
                <a:ea typeface="Times New Roman" pitchFamily="18" charset="0"/>
                <a:cs typeface="Arial" panose="020B0604020202020204" pitchFamily="34" charset="0"/>
              </a:rPr>
              <a:t>.</a:t>
            </a:r>
            <a:endParaRPr lang="ru-RU" dirty="0"/>
          </a:p>
        </p:txBody>
      </p:sp>
    </p:spTree>
    <p:extLst>
      <p:ext uri="{BB962C8B-B14F-4D97-AF65-F5344CB8AC3E}">
        <p14:creationId xmlns:p14="http://schemas.microsoft.com/office/powerpoint/2010/main" val="338587260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45770" y="254976"/>
            <a:ext cx="11746230" cy="6500153"/>
          </a:xfrm>
          <a:solidFill>
            <a:schemeClr val="accent3">
              <a:lumMod val="20000"/>
              <a:lumOff val="80000"/>
            </a:schemeClr>
          </a:solidFill>
        </p:spPr>
        <p:txBody>
          <a:bodyPr>
            <a:normAutofit fontScale="92500" lnSpcReduction="20000"/>
          </a:bodyPr>
          <a:lstStyle/>
          <a:p>
            <a:pPr marL="0" indent="0" algn="ctr">
              <a:buNone/>
            </a:pPr>
            <a:r>
              <a:rPr lang="ru-RU" sz="2400" b="1" dirty="0" err="1"/>
              <a:t>Салықты</a:t>
            </a:r>
            <a:r>
              <a:rPr lang="ru-RU" sz="2400" b="1" dirty="0"/>
              <a:t> </a:t>
            </a:r>
            <a:r>
              <a:rPr lang="ru-RU" sz="2400" b="1" dirty="0" err="1"/>
              <a:t>оңтайландыру</a:t>
            </a:r>
            <a:r>
              <a:rPr lang="ru-RU" sz="2400" b="1" dirty="0"/>
              <a:t> </a:t>
            </a:r>
            <a:r>
              <a:rPr lang="ru-RU" sz="2400" b="1" dirty="0" err="1"/>
              <a:t>процесінде</a:t>
            </a:r>
            <a:r>
              <a:rPr lang="ru-RU" sz="2400" b="1" dirty="0"/>
              <a:t> </a:t>
            </a:r>
            <a:r>
              <a:rPr lang="ru-RU" sz="2400" b="1" dirty="0" err="1"/>
              <a:t>бірқатар</a:t>
            </a:r>
            <a:r>
              <a:rPr lang="ru-RU" sz="2400" b="1" dirty="0"/>
              <a:t> </a:t>
            </a:r>
            <a:r>
              <a:rPr lang="ru-RU" sz="2400" b="1" dirty="0" err="1"/>
              <a:t>кезеңдерді</a:t>
            </a:r>
            <a:r>
              <a:rPr lang="ru-RU" sz="2400" b="1" dirty="0"/>
              <a:t> </a:t>
            </a:r>
            <a:r>
              <a:rPr lang="ru-RU" sz="2400" b="1" dirty="0" err="1"/>
              <a:t>бөліп</a:t>
            </a:r>
            <a:r>
              <a:rPr lang="ru-RU" sz="2400" b="1" dirty="0"/>
              <a:t> </a:t>
            </a:r>
            <a:r>
              <a:rPr lang="ru-RU" sz="2400" b="1" dirty="0" err="1"/>
              <a:t>көрсетуге</a:t>
            </a:r>
            <a:r>
              <a:rPr lang="ru-RU" sz="2400" b="1" dirty="0"/>
              <a:t> </a:t>
            </a:r>
            <a:r>
              <a:rPr lang="ru-RU" sz="2400" b="1" dirty="0" err="1"/>
              <a:t>болады</a:t>
            </a:r>
            <a:r>
              <a:rPr lang="ru-RU" sz="2400" b="1" dirty="0" smtClean="0"/>
              <a:t>.</a:t>
            </a:r>
          </a:p>
          <a:p>
            <a:r>
              <a:rPr lang="ru-RU" sz="2400" dirty="0" err="1" smtClean="0"/>
              <a:t>Бұл</a:t>
            </a:r>
            <a:r>
              <a:rPr lang="ru-RU" sz="2400" dirty="0" smtClean="0"/>
              <a:t> </a:t>
            </a:r>
            <a:r>
              <a:rPr lang="ru-RU" sz="2400" dirty="0" err="1"/>
              <a:t>кезеңдер</a:t>
            </a:r>
            <a:r>
              <a:rPr lang="ru-RU" sz="2400" dirty="0" smtClean="0"/>
              <a:t>:</a:t>
            </a:r>
          </a:p>
          <a:p>
            <a:pPr>
              <a:buFont typeface="Wingdings" panose="05000000000000000000" pitchFamily="2" charset="2"/>
              <a:buChar char="v"/>
            </a:pPr>
            <a:r>
              <a:rPr lang="ru-RU" dirty="0" err="1"/>
              <a:t>бірінші</a:t>
            </a:r>
            <a:r>
              <a:rPr lang="ru-RU" dirty="0"/>
              <a:t> </a:t>
            </a:r>
            <a:r>
              <a:rPr lang="ru-RU" dirty="0" err="1"/>
              <a:t>кезең</a:t>
            </a:r>
            <a:r>
              <a:rPr lang="ru-RU" dirty="0"/>
              <a:t> – </a:t>
            </a:r>
            <a:r>
              <a:rPr lang="ru-RU" dirty="0" err="1"/>
              <a:t>коммерциялық</a:t>
            </a:r>
            <a:r>
              <a:rPr lang="ru-RU" dirty="0"/>
              <a:t> </a:t>
            </a:r>
            <a:r>
              <a:rPr lang="ru-RU" dirty="0" err="1"/>
              <a:t>ұйымды</a:t>
            </a:r>
            <a:r>
              <a:rPr lang="ru-RU" dirty="0"/>
              <a:t> </a:t>
            </a:r>
            <a:r>
              <a:rPr lang="ru-RU" dirty="0" err="1"/>
              <a:t>тікелей</a:t>
            </a:r>
            <a:r>
              <a:rPr lang="ru-RU" dirty="0"/>
              <a:t> </a:t>
            </a:r>
            <a:r>
              <a:rPr lang="ru-RU" dirty="0" err="1"/>
              <a:t>құру</a:t>
            </a:r>
            <a:r>
              <a:rPr lang="ru-RU" dirty="0" smtClean="0"/>
              <a:t>;</a:t>
            </a:r>
          </a:p>
          <a:p>
            <a:pPr>
              <a:buFont typeface="Wingdings" panose="05000000000000000000" pitchFamily="2" charset="2"/>
              <a:buChar char="v"/>
            </a:pPr>
            <a:r>
              <a:rPr lang="ru-RU" dirty="0" err="1" smtClean="0"/>
              <a:t>екінші</a:t>
            </a:r>
            <a:r>
              <a:rPr lang="ru-RU" dirty="0" smtClean="0"/>
              <a:t> </a:t>
            </a:r>
            <a:r>
              <a:rPr lang="ru-RU" dirty="0" err="1"/>
              <a:t>кезең</a:t>
            </a:r>
            <a:r>
              <a:rPr lang="ru-RU" dirty="0"/>
              <a:t> – </a:t>
            </a:r>
            <a:r>
              <a:rPr lang="ru-RU" dirty="0" err="1"/>
              <a:t>кәсіпорынның</a:t>
            </a:r>
            <a:r>
              <a:rPr lang="ru-RU" dirty="0"/>
              <a:t> </a:t>
            </a:r>
            <a:r>
              <a:rPr lang="ru-RU" dirty="0" err="1"/>
              <a:t>өзінің</a:t>
            </a:r>
            <a:r>
              <a:rPr lang="ru-RU" dirty="0"/>
              <a:t> де, </a:t>
            </a:r>
            <a:r>
              <a:rPr lang="ru-RU" dirty="0" err="1"/>
              <a:t>оның</a:t>
            </a:r>
            <a:r>
              <a:rPr lang="ru-RU" dirty="0"/>
              <a:t> </a:t>
            </a:r>
            <a:r>
              <a:rPr lang="ru-RU" dirty="0" err="1"/>
              <a:t>басқару</a:t>
            </a:r>
            <a:r>
              <a:rPr lang="ru-RU" dirty="0"/>
              <a:t> </a:t>
            </a:r>
            <a:r>
              <a:rPr lang="ru-RU" dirty="0" err="1"/>
              <a:t>органдарының</a:t>
            </a:r>
            <a:r>
              <a:rPr lang="ru-RU" dirty="0"/>
              <a:t>, </a:t>
            </a:r>
            <a:r>
              <a:rPr lang="ru-RU" dirty="0" err="1"/>
              <a:t>филиалдары</a:t>
            </a:r>
            <a:r>
              <a:rPr lang="ru-RU" dirty="0"/>
              <a:t> мен </a:t>
            </a:r>
            <a:r>
              <a:rPr lang="ru-RU" dirty="0" err="1"/>
              <a:t>еншілес</a:t>
            </a:r>
            <a:r>
              <a:rPr lang="ru-RU" dirty="0"/>
              <a:t> </a:t>
            </a:r>
            <a:r>
              <a:rPr lang="ru-RU" dirty="0" err="1"/>
              <a:t>ұйымдарының</a:t>
            </a:r>
            <a:r>
              <a:rPr lang="ru-RU" dirty="0"/>
              <a:t> да </a:t>
            </a:r>
            <a:r>
              <a:rPr lang="ru-RU" dirty="0" err="1"/>
              <a:t>орналасқан</a:t>
            </a:r>
            <a:r>
              <a:rPr lang="ru-RU" dirty="0"/>
              <a:t> </a:t>
            </a:r>
            <a:r>
              <a:rPr lang="ru-RU" dirty="0" err="1"/>
              <a:t>жері</a:t>
            </a:r>
            <a:r>
              <a:rPr lang="ru-RU" dirty="0"/>
              <a:t> </a:t>
            </a:r>
            <a:r>
              <a:rPr lang="ru-RU" dirty="0" err="1"/>
              <a:t>бойынша</a:t>
            </a:r>
            <a:r>
              <a:rPr lang="ru-RU" dirty="0"/>
              <a:t> </a:t>
            </a:r>
            <a:r>
              <a:rPr lang="ru-RU" dirty="0" err="1"/>
              <a:t>салық</a:t>
            </a:r>
            <a:r>
              <a:rPr lang="ru-RU" dirty="0"/>
              <a:t> </a:t>
            </a:r>
            <a:r>
              <a:rPr lang="ru-RU" dirty="0" err="1"/>
              <a:t>тұрғысынан</a:t>
            </a:r>
            <a:r>
              <a:rPr lang="ru-RU" dirty="0"/>
              <a:t> </a:t>
            </a:r>
            <a:r>
              <a:rPr lang="ru-RU" dirty="0" err="1"/>
              <a:t>ең</a:t>
            </a:r>
            <a:r>
              <a:rPr lang="ru-RU" dirty="0"/>
              <a:t> </a:t>
            </a:r>
            <a:r>
              <a:rPr lang="ru-RU" dirty="0" err="1"/>
              <a:t>тиімдісін</a:t>
            </a:r>
            <a:r>
              <a:rPr lang="ru-RU" dirty="0"/>
              <a:t> </a:t>
            </a:r>
            <a:r>
              <a:rPr lang="ru-RU" dirty="0" err="1"/>
              <a:t>таңдау</a:t>
            </a:r>
            <a:r>
              <a:rPr lang="ru-RU" dirty="0"/>
              <a:t>. </a:t>
            </a:r>
            <a:r>
              <a:rPr lang="ru-RU" dirty="0" err="1"/>
              <a:t>Бұл</a:t>
            </a:r>
            <a:r>
              <a:rPr lang="ru-RU" dirty="0"/>
              <a:t> </a:t>
            </a:r>
            <a:r>
              <a:rPr lang="ru-RU" dirty="0" err="1"/>
              <a:t>жергілікті</a:t>
            </a:r>
            <a:r>
              <a:rPr lang="ru-RU" dirty="0"/>
              <a:t> </a:t>
            </a:r>
            <a:r>
              <a:rPr lang="ru-RU" dirty="0" err="1"/>
              <a:t>заңнамада</a:t>
            </a:r>
            <a:r>
              <a:rPr lang="ru-RU" dirty="0"/>
              <a:t> </a:t>
            </a:r>
            <a:r>
              <a:rPr lang="ru-RU" dirty="0" err="1"/>
              <a:t>қарастырылған</a:t>
            </a:r>
            <a:r>
              <a:rPr lang="ru-RU" dirty="0"/>
              <a:t> </a:t>
            </a:r>
            <a:r>
              <a:rPr lang="ru-RU" dirty="0" err="1"/>
              <a:t>салық</a:t>
            </a:r>
            <a:r>
              <a:rPr lang="ru-RU" dirty="0"/>
              <a:t> </a:t>
            </a:r>
            <a:r>
              <a:rPr lang="ru-RU" dirty="0" err="1"/>
              <a:t>режимін</a:t>
            </a:r>
            <a:r>
              <a:rPr lang="ru-RU" dirty="0"/>
              <a:t> </a:t>
            </a:r>
            <a:r>
              <a:rPr lang="ru-RU" dirty="0" err="1"/>
              <a:t>ғана</a:t>
            </a:r>
            <a:r>
              <a:rPr lang="ru-RU" dirty="0"/>
              <a:t> </a:t>
            </a:r>
            <a:r>
              <a:rPr lang="ru-RU" dirty="0" err="1"/>
              <a:t>емес</a:t>
            </a:r>
            <a:r>
              <a:rPr lang="ru-RU" dirty="0"/>
              <a:t>, </a:t>
            </a:r>
            <a:r>
              <a:rPr lang="ru-RU" dirty="0" err="1"/>
              <a:t>сонымен</a:t>
            </a:r>
            <a:r>
              <a:rPr lang="ru-RU" dirty="0"/>
              <a:t> </a:t>
            </a:r>
            <a:r>
              <a:rPr lang="ru-RU" dirty="0" err="1"/>
              <a:t>қатар</a:t>
            </a:r>
            <a:r>
              <a:rPr lang="ru-RU" dirty="0"/>
              <a:t> </a:t>
            </a:r>
            <a:r>
              <a:rPr lang="ru-RU" dirty="0" err="1"/>
              <a:t>салықтық</a:t>
            </a:r>
            <a:r>
              <a:rPr lang="ru-RU" dirty="0"/>
              <a:t> </a:t>
            </a:r>
            <a:r>
              <a:rPr lang="ru-RU" dirty="0" err="1"/>
              <a:t>жеңілдіктер</a:t>
            </a:r>
            <a:r>
              <a:rPr lang="ru-RU" dirty="0"/>
              <a:t> мен </a:t>
            </a:r>
            <a:r>
              <a:rPr lang="ru-RU" dirty="0" err="1"/>
              <a:t>басқа</a:t>
            </a:r>
            <a:r>
              <a:rPr lang="ru-RU" dirty="0"/>
              <a:t> да </a:t>
            </a:r>
            <a:r>
              <a:rPr lang="ru-RU" dirty="0" err="1"/>
              <a:t>арнайы</a:t>
            </a:r>
            <a:r>
              <a:rPr lang="ru-RU" dirty="0"/>
              <a:t> </a:t>
            </a:r>
            <a:r>
              <a:rPr lang="ru-RU" dirty="0" err="1"/>
              <a:t>жеңілдіктер</a:t>
            </a:r>
            <a:r>
              <a:rPr lang="ru-RU" dirty="0"/>
              <a:t> </a:t>
            </a:r>
            <a:r>
              <a:rPr lang="ru-RU" dirty="0" err="1"/>
              <a:t>берудің</a:t>
            </a:r>
            <a:r>
              <a:rPr lang="ru-RU" dirty="0"/>
              <a:t> </a:t>
            </a:r>
            <a:r>
              <a:rPr lang="ru-RU" dirty="0" err="1"/>
              <a:t>мүмкіндігі</a:t>
            </a:r>
            <a:r>
              <a:rPr lang="ru-RU" dirty="0"/>
              <a:t> мен </a:t>
            </a:r>
            <a:r>
              <a:rPr lang="ru-RU" dirty="0" err="1"/>
              <a:t>шарттарын</a:t>
            </a:r>
            <a:r>
              <a:rPr lang="ru-RU" dirty="0"/>
              <a:t>, </a:t>
            </a:r>
            <a:r>
              <a:rPr lang="ru-RU" dirty="0" err="1"/>
              <a:t>бір</a:t>
            </a:r>
            <a:r>
              <a:rPr lang="ru-RU" dirty="0"/>
              <a:t> </a:t>
            </a:r>
            <a:r>
              <a:rPr lang="ru-RU" dirty="0" err="1"/>
              <a:t>елден</a:t>
            </a:r>
            <a:r>
              <a:rPr lang="ru-RU" dirty="0"/>
              <a:t> </a:t>
            </a:r>
            <a:r>
              <a:rPr lang="ru-RU" dirty="0" err="1"/>
              <a:t>екінші</a:t>
            </a:r>
            <a:r>
              <a:rPr lang="ru-RU" dirty="0"/>
              <a:t> </a:t>
            </a:r>
            <a:r>
              <a:rPr lang="ru-RU" dirty="0" err="1"/>
              <a:t>елге</a:t>
            </a:r>
            <a:r>
              <a:rPr lang="ru-RU" dirty="0"/>
              <a:t> </a:t>
            </a:r>
            <a:r>
              <a:rPr lang="ru-RU" dirty="0" err="1"/>
              <a:t>салықсыз</a:t>
            </a:r>
            <a:r>
              <a:rPr lang="ru-RU" dirty="0"/>
              <a:t> </a:t>
            </a:r>
            <a:r>
              <a:rPr lang="ru-RU" dirty="0" err="1"/>
              <a:t>табыс</a:t>
            </a:r>
            <a:r>
              <a:rPr lang="ru-RU" dirty="0"/>
              <a:t> </a:t>
            </a:r>
            <a:r>
              <a:rPr lang="ru-RU" dirty="0" err="1"/>
              <a:t>аудару</a:t>
            </a:r>
            <a:r>
              <a:rPr lang="ru-RU" dirty="0"/>
              <a:t> </a:t>
            </a:r>
            <a:r>
              <a:rPr lang="ru-RU" dirty="0" err="1"/>
              <a:t>мүмкіндігін</a:t>
            </a:r>
            <a:r>
              <a:rPr lang="ru-RU" dirty="0"/>
              <a:t>, </a:t>
            </a:r>
            <a:r>
              <a:rPr lang="ru-RU" dirty="0" err="1"/>
              <a:t>салық</a:t>
            </a:r>
            <a:r>
              <a:rPr lang="ru-RU" dirty="0"/>
              <a:t> салу </a:t>
            </a:r>
            <a:r>
              <a:rPr lang="ru-RU" dirty="0" err="1"/>
              <a:t>шарттарын</a:t>
            </a:r>
            <a:r>
              <a:rPr lang="ru-RU" dirty="0"/>
              <a:t> </a:t>
            </a:r>
            <a:r>
              <a:rPr lang="ru-RU" dirty="0" err="1"/>
              <a:t>ескереді</a:t>
            </a:r>
            <a:r>
              <a:rPr lang="ru-RU" dirty="0"/>
              <a:t>. </a:t>
            </a:r>
            <a:r>
              <a:rPr lang="ru-RU" dirty="0" err="1"/>
              <a:t>салықтық</a:t>
            </a:r>
            <a:r>
              <a:rPr lang="ru-RU" dirty="0"/>
              <a:t> </a:t>
            </a:r>
            <a:r>
              <a:rPr lang="ru-RU" dirty="0" err="1"/>
              <a:t>келісімдер</a:t>
            </a:r>
            <a:r>
              <a:rPr lang="ru-RU" dirty="0"/>
              <a:t> </a:t>
            </a:r>
            <a:r>
              <a:rPr lang="ru-RU" dirty="0" err="1"/>
              <a:t>және</a:t>
            </a:r>
            <a:r>
              <a:rPr lang="ru-RU" dirty="0"/>
              <a:t> </a:t>
            </a:r>
            <a:r>
              <a:rPr lang="ru-RU" dirty="0" err="1"/>
              <a:t>т.б</a:t>
            </a:r>
            <a:r>
              <a:rPr lang="ru-RU" dirty="0" smtClean="0"/>
              <a:t>.;</a:t>
            </a:r>
          </a:p>
          <a:p>
            <a:pPr>
              <a:buFont typeface="Wingdings" panose="05000000000000000000" pitchFamily="2" charset="2"/>
              <a:buChar char="v"/>
            </a:pPr>
            <a:r>
              <a:rPr lang="ru-RU" dirty="0" err="1" smtClean="0"/>
              <a:t>үшінші</a:t>
            </a:r>
            <a:r>
              <a:rPr lang="ru-RU" dirty="0" smtClean="0"/>
              <a:t> </a:t>
            </a:r>
            <a:r>
              <a:rPr lang="ru-RU" dirty="0" err="1"/>
              <a:t>кезең</a:t>
            </a:r>
            <a:r>
              <a:rPr lang="ru-RU" dirty="0"/>
              <a:t> – </a:t>
            </a:r>
            <a:r>
              <a:rPr lang="ru-RU" dirty="0" err="1"/>
              <a:t>заңды</a:t>
            </a:r>
            <a:r>
              <a:rPr lang="ru-RU" dirty="0"/>
              <a:t> </a:t>
            </a:r>
            <a:r>
              <a:rPr lang="ru-RU" dirty="0" err="1"/>
              <a:t>тұлғаның</a:t>
            </a:r>
            <a:r>
              <a:rPr lang="ru-RU" dirty="0"/>
              <a:t> </a:t>
            </a:r>
            <a:r>
              <a:rPr lang="ru-RU" dirty="0" err="1"/>
              <a:t>ұйымдық-құқықтық</a:t>
            </a:r>
            <a:r>
              <a:rPr lang="ru-RU" dirty="0"/>
              <a:t> </a:t>
            </a:r>
            <a:r>
              <a:rPr lang="ru-RU" dirty="0" err="1"/>
              <a:t>нысанын</a:t>
            </a:r>
            <a:r>
              <a:rPr lang="ru-RU" dirty="0"/>
              <a:t> </a:t>
            </a:r>
            <a:r>
              <a:rPr lang="ru-RU" dirty="0" err="1"/>
              <a:t>немесе</a:t>
            </a:r>
            <a:r>
              <a:rPr lang="ru-RU" dirty="0"/>
              <a:t> </a:t>
            </a:r>
            <a:r>
              <a:rPr lang="ru-RU" dirty="0" err="1"/>
              <a:t>заңды</a:t>
            </a:r>
            <a:r>
              <a:rPr lang="ru-RU" dirty="0"/>
              <a:t> </a:t>
            </a:r>
            <a:r>
              <a:rPr lang="ru-RU" dirty="0" err="1"/>
              <a:t>тұлға</a:t>
            </a:r>
            <a:r>
              <a:rPr lang="ru-RU" dirty="0"/>
              <a:t> </a:t>
            </a:r>
            <a:r>
              <a:rPr lang="ru-RU" dirty="0" err="1"/>
              <a:t>құрмай</a:t>
            </a:r>
            <a:r>
              <a:rPr lang="ru-RU" dirty="0"/>
              <a:t>, </a:t>
            </a:r>
            <a:r>
              <a:rPr lang="ru-RU" dirty="0" err="1"/>
              <a:t>нақты</a:t>
            </a:r>
            <a:r>
              <a:rPr lang="ru-RU" dirty="0"/>
              <a:t> </a:t>
            </a:r>
            <a:r>
              <a:rPr lang="ru-RU" dirty="0" err="1"/>
              <a:t>мақсаттар</a:t>
            </a:r>
            <a:r>
              <a:rPr lang="ru-RU" dirty="0"/>
              <a:t> </a:t>
            </a:r>
            <a:r>
              <a:rPr lang="ru-RU" dirty="0" err="1"/>
              <a:t>үшін</a:t>
            </a:r>
            <a:r>
              <a:rPr lang="ru-RU" dirty="0"/>
              <a:t> </a:t>
            </a:r>
            <a:r>
              <a:rPr lang="ru-RU" dirty="0" err="1"/>
              <a:t>оңтайлы</a:t>
            </a:r>
            <a:r>
              <a:rPr lang="ru-RU" dirty="0"/>
              <a:t> </a:t>
            </a:r>
            <a:r>
              <a:rPr lang="ru-RU" dirty="0" err="1"/>
              <a:t>кәсіпкерлік</a:t>
            </a:r>
            <a:r>
              <a:rPr lang="ru-RU" dirty="0"/>
              <a:t> </a:t>
            </a:r>
            <a:r>
              <a:rPr lang="ru-RU" dirty="0" err="1"/>
              <a:t>нысанын</a:t>
            </a:r>
            <a:r>
              <a:rPr lang="ru-RU" dirty="0"/>
              <a:t> </a:t>
            </a:r>
            <a:r>
              <a:rPr lang="ru-RU" dirty="0" err="1"/>
              <a:t>таңдау</a:t>
            </a:r>
            <a:r>
              <a:rPr lang="ru-RU" dirty="0" smtClean="0"/>
              <a:t>;</a:t>
            </a:r>
          </a:p>
          <a:p>
            <a:pPr>
              <a:buFont typeface="Wingdings" panose="05000000000000000000" pitchFamily="2" charset="2"/>
              <a:buChar char="v"/>
            </a:pPr>
            <a:r>
              <a:rPr lang="ru-RU" dirty="0" err="1" smtClean="0"/>
              <a:t>төртінші</a:t>
            </a:r>
            <a:r>
              <a:rPr lang="ru-RU" dirty="0" smtClean="0"/>
              <a:t> </a:t>
            </a:r>
            <a:r>
              <a:rPr lang="ru-RU" dirty="0" err="1"/>
              <a:t>кезең</a:t>
            </a:r>
            <a:r>
              <a:rPr lang="ru-RU" dirty="0"/>
              <a:t> – </a:t>
            </a:r>
            <a:r>
              <a:rPr lang="ru-RU" dirty="0" err="1"/>
              <a:t>ағымдағы</a:t>
            </a:r>
            <a:r>
              <a:rPr lang="ru-RU" dirty="0"/>
              <a:t> </a:t>
            </a:r>
            <a:r>
              <a:rPr lang="ru-RU" dirty="0" err="1"/>
              <a:t>кәсіпкерлік</a:t>
            </a:r>
            <a:r>
              <a:rPr lang="ru-RU" dirty="0"/>
              <a:t> </a:t>
            </a:r>
            <a:r>
              <a:rPr lang="ru-RU" dirty="0" err="1"/>
              <a:t>қызметті</a:t>
            </a:r>
            <a:r>
              <a:rPr lang="ru-RU" dirty="0"/>
              <a:t> </a:t>
            </a:r>
            <a:r>
              <a:rPr lang="ru-RU" dirty="0" err="1"/>
              <a:t>жүзеге</a:t>
            </a:r>
            <a:r>
              <a:rPr lang="ru-RU" dirty="0"/>
              <a:t> </a:t>
            </a:r>
            <a:r>
              <a:rPr lang="ru-RU" dirty="0" err="1"/>
              <a:t>асыру</a:t>
            </a:r>
            <a:r>
              <a:rPr lang="ru-RU" dirty="0"/>
              <a:t> </a:t>
            </a:r>
            <a:r>
              <a:rPr lang="ru-RU" dirty="0" err="1"/>
              <a:t>кезінде</a:t>
            </a:r>
            <a:r>
              <a:rPr lang="ru-RU" dirty="0"/>
              <a:t> </a:t>
            </a:r>
            <a:r>
              <a:rPr lang="ru-RU" dirty="0" err="1"/>
              <a:t>салықтардың</a:t>
            </a:r>
            <a:r>
              <a:rPr lang="ru-RU" dirty="0"/>
              <a:t> </a:t>
            </a:r>
            <a:r>
              <a:rPr lang="ru-RU" dirty="0" err="1"/>
              <a:t>әрқайсысы</a:t>
            </a:r>
            <a:r>
              <a:rPr lang="ru-RU" dirty="0"/>
              <a:t> </a:t>
            </a:r>
            <a:r>
              <a:rPr lang="ru-RU" dirty="0" err="1"/>
              <a:t>бойынша</a:t>
            </a:r>
            <a:r>
              <a:rPr lang="ru-RU" dirty="0"/>
              <a:t> </a:t>
            </a:r>
            <a:r>
              <a:rPr lang="ru-RU" dirty="0" err="1"/>
              <a:t>салық</a:t>
            </a:r>
            <a:r>
              <a:rPr lang="ru-RU" dirty="0"/>
              <a:t> </a:t>
            </a:r>
            <a:r>
              <a:rPr lang="ru-RU" dirty="0" err="1"/>
              <a:t>заңнамасында</a:t>
            </a:r>
            <a:r>
              <a:rPr lang="ru-RU" dirty="0"/>
              <a:t> </a:t>
            </a:r>
            <a:r>
              <a:rPr lang="ru-RU" dirty="0" err="1"/>
              <a:t>көзделген</a:t>
            </a:r>
            <a:r>
              <a:rPr lang="ru-RU" dirty="0"/>
              <a:t> </a:t>
            </a:r>
            <a:r>
              <a:rPr lang="ru-RU" dirty="0" err="1"/>
              <a:t>барлық</a:t>
            </a:r>
            <a:r>
              <a:rPr lang="ru-RU" dirty="0"/>
              <a:t> </a:t>
            </a:r>
            <a:r>
              <a:rPr lang="ru-RU" dirty="0" err="1"/>
              <a:t>артықшылықтар</a:t>
            </a:r>
            <a:r>
              <a:rPr lang="ru-RU" dirty="0"/>
              <a:t> мен </a:t>
            </a:r>
            <a:r>
              <a:rPr lang="ru-RU" dirty="0" err="1"/>
              <a:t>жеңілдіктерді</a:t>
            </a:r>
            <a:r>
              <a:rPr lang="ru-RU" dirty="0"/>
              <a:t> </a:t>
            </a:r>
            <a:r>
              <a:rPr lang="ru-RU" dirty="0" err="1"/>
              <a:t>талдау</a:t>
            </a:r>
            <a:r>
              <a:rPr lang="ru-RU" dirty="0"/>
              <a:t> </a:t>
            </a:r>
            <a:r>
              <a:rPr lang="ru-RU" dirty="0" err="1"/>
              <a:t>және</a:t>
            </a:r>
            <a:r>
              <a:rPr lang="ru-RU" dirty="0"/>
              <a:t> </a:t>
            </a:r>
            <a:r>
              <a:rPr lang="ru-RU" dirty="0" err="1"/>
              <a:t>барынша</a:t>
            </a:r>
            <a:r>
              <a:rPr lang="ru-RU" dirty="0"/>
              <a:t> </a:t>
            </a:r>
            <a:r>
              <a:rPr lang="ru-RU" dirty="0" err="1"/>
              <a:t>дұрыс</a:t>
            </a:r>
            <a:r>
              <a:rPr lang="ru-RU" dirty="0"/>
              <a:t> </a:t>
            </a:r>
            <a:r>
              <a:rPr lang="ru-RU" dirty="0" err="1"/>
              <a:t>пайдалану</a:t>
            </a:r>
            <a:r>
              <a:rPr lang="ru-RU" dirty="0" smtClean="0"/>
              <a:t>;</a:t>
            </a:r>
          </a:p>
          <a:p>
            <a:pPr>
              <a:buFont typeface="Wingdings" panose="05000000000000000000" pitchFamily="2" charset="2"/>
              <a:buChar char="v"/>
            </a:pPr>
            <a:r>
              <a:rPr lang="ru-RU" dirty="0" err="1" smtClean="0"/>
              <a:t>бесінші</a:t>
            </a:r>
            <a:r>
              <a:rPr lang="ru-RU" dirty="0" smtClean="0"/>
              <a:t> </a:t>
            </a:r>
            <a:r>
              <a:rPr lang="ru-RU" dirty="0" err="1"/>
              <a:t>кезең</a:t>
            </a:r>
            <a:r>
              <a:rPr lang="ru-RU" dirty="0"/>
              <a:t> – </a:t>
            </a:r>
            <a:r>
              <a:rPr lang="ru-RU" dirty="0" err="1"/>
              <a:t>салықтарды</a:t>
            </a:r>
            <a:r>
              <a:rPr lang="ru-RU" dirty="0"/>
              <a:t> </a:t>
            </a:r>
            <a:r>
              <a:rPr lang="ru-RU" dirty="0" err="1"/>
              <a:t>барынша</a:t>
            </a:r>
            <a:r>
              <a:rPr lang="ru-RU" dirty="0"/>
              <a:t> </a:t>
            </a:r>
            <a:r>
              <a:rPr lang="ru-RU" dirty="0" err="1"/>
              <a:t>азайту</a:t>
            </a:r>
            <a:r>
              <a:rPr lang="ru-RU" dirty="0"/>
              <a:t> </a:t>
            </a:r>
            <a:r>
              <a:rPr lang="ru-RU" dirty="0" err="1"/>
              <a:t>тұрғысынан</a:t>
            </a:r>
            <a:r>
              <a:rPr lang="ru-RU" dirty="0"/>
              <a:t> </a:t>
            </a:r>
            <a:r>
              <a:rPr lang="ru-RU" dirty="0" err="1"/>
              <a:t>коммерциялық</a:t>
            </a:r>
            <a:r>
              <a:rPr lang="ru-RU" dirty="0"/>
              <a:t> </a:t>
            </a:r>
            <a:r>
              <a:rPr lang="ru-RU" dirty="0" err="1"/>
              <a:t>қызметте</a:t>
            </a:r>
            <a:r>
              <a:rPr lang="ru-RU" dirty="0"/>
              <a:t> </a:t>
            </a:r>
            <a:r>
              <a:rPr lang="ru-RU" dirty="0" err="1"/>
              <a:t>жүзеге</a:t>
            </a:r>
            <a:r>
              <a:rPr lang="ru-RU" dirty="0"/>
              <a:t> </a:t>
            </a:r>
            <a:r>
              <a:rPr lang="ru-RU" dirty="0" err="1"/>
              <a:t>асырылатын</a:t>
            </a:r>
            <a:r>
              <a:rPr lang="ru-RU" dirty="0"/>
              <a:t> </a:t>
            </a:r>
            <a:r>
              <a:rPr lang="ru-RU" dirty="0" err="1"/>
              <a:t>операциялардың</a:t>
            </a:r>
            <a:r>
              <a:rPr lang="ru-RU" dirty="0"/>
              <a:t> </a:t>
            </a:r>
            <a:r>
              <a:rPr lang="ru-RU" dirty="0" err="1"/>
              <a:t>барлық</a:t>
            </a:r>
            <a:r>
              <a:rPr lang="ru-RU" dirty="0"/>
              <a:t> </a:t>
            </a:r>
            <a:r>
              <a:rPr lang="ru-RU" dirty="0" err="1"/>
              <a:t>ықтимал</a:t>
            </a:r>
            <a:r>
              <a:rPr lang="ru-RU" dirty="0"/>
              <a:t> </a:t>
            </a:r>
            <a:r>
              <a:rPr lang="ru-RU" dirty="0" err="1"/>
              <a:t>нысандарын</a:t>
            </a:r>
            <a:r>
              <a:rPr lang="ru-RU" dirty="0"/>
              <a:t> </a:t>
            </a:r>
            <a:r>
              <a:rPr lang="ru-RU" dirty="0" err="1"/>
              <a:t>талдау</a:t>
            </a:r>
            <a:r>
              <a:rPr lang="ru-RU" dirty="0" smtClean="0"/>
              <a:t>;</a:t>
            </a:r>
          </a:p>
          <a:p>
            <a:pPr>
              <a:buFont typeface="Wingdings" panose="05000000000000000000" pitchFamily="2" charset="2"/>
              <a:buChar char="v"/>
            </a:pPr>
            <a:r>
              <a:rPr lang="ru-RU" dirty="0" err="1" smtClean="0"/>
              <a:t>алтыншы</a:t>
            </a:r>
            <a:r>
              <a:rPr lang="ru-RU" dirty="0" smtClean="0"/>
              <a:t> </a:t>
            </a:r>
            <a:r>
              <a:rPr lang="ru-RU" dirty="0" err="1"/>
              <a:t>кезең</a:t>
            </a:r>
            <a:r>
              <a:rPr lang="ru-RU" dirty="0"/>
              <a:t> – </a:t>
            </a:r>
            <a:r>
              <a:rPr lang="ru-RU" dirty="0" err="1"/>
              <a:t>инвестициядан</a:t>
            </a:r>
            <a:r>
              <a:rPr lang="ru-RU" dirty="0"/>
              <a:t> </a:t>
            </a:r>
            <a:r>
              <a:rPr lang="ru-RU" dirty="0" err="1"/>
              <a:t>кіріс</a:t>
            </a:r>
            <a:r>
              <a:rPr lang="ru-RU" dirty="0"/>
              <a:t> </a:t>
            </a:r>
            <a:r>
              <a:rPr lang="ru-RU" dirty="0" err="1"/>
              <a:t>алу</a:t>
            </a:r>
            <a:r>
              <a:rPr lang="ru-RU" dirty="0"/>
              <a:t> </a:t>
            </a:r>
            <a:r>
              <a:rPr lang="ru-RU" dirty="0" err="1"/>
              <a:t>мақсатында</a:t>
            </a:r>
            <a:r>
              <a:rPr lang="ru-RU" dirty="0"/>
              <a:t> </a:t>
            </a:r>
            <a:r>
              <a:rPr lang="ru-RU" dirty="0" err="1"/>
              <a:t>ұйымның</a:t>
            </a:r>
            <a:r>
              <a:rPr lang="ru-RU" dirty="0"/>
              <a:t> </a:t>
            </a:r>
            <a:r>
              <a:rPr lang="ru-RU" dirty="0" err="1"/>
              <a:t>активтері</a:t>
            </a:r>
            <a:r>
              <a:rPr lang="ru-RU" dirty="0"/>
              <a:t> мен </a:t>
            </a:r>
            <a:r>
              <a:rPr lang="ru-RU" dirty="0" err="1"/>
              <a:t>пайдасын</a:t>
            </a:r>
            <a:r>
              <a:rPr lang="ru-RU" dirty="0"/>
              <a:t> </a:t>
            </a:r>
            <a:r>
              <a:rPr lang="ru-RU" dirty="0" err="1"/>
              <a:t>дұрыс</a:t>
            </a:r>
            <a:r>
              <a:rPr lang="ru-RU" dirty="0"/>
              <a:t> </a:t>
            </a:r>
            <a:r>
              <a:rPr lang="ru-RU" dirty="0" err="1"/>
              <a:t>бөлу</a:t>
            </a:r>
            <a:r>
              <a:rPr lang="ru-RU" dirty="0"/>
              <a:t> </a:t>
            </a:r>
            <a:r>
              <a:rPr lang="ru-RU" dirty="0" err="1"/>
              <a:t>туралы</a:t>
            </a:r>
            <a:r>
              <a:rPr lang="ru-RU" dirty="0"/>
              <a:t> </a:t>
            </a:r>
            <a:r>
              <a:rPr lang="ru-RU" dirty="0" err="1"/>
              <a:t>шешім</a:t>
            </a:r>
            <a:r>
              <a:rPr lang="ru-RU" dirty="0"/>
              <a:t> </a:t>
            </a:r>
            <a:r>
              <a:rPr lang="ru-RU" dirty="0" err="1"/>
              <a:t>қабылдау</a:t>
            </a:r>
            <a:r>
              <a:rPr lang="ru-RU" dirty="0"/>
              <a:t>.</a:t>
            </a:r>
          </a:p>
        </p:txBody>
      </p:sp>
    </p:spTree>
    <p:extLst>
      <p:ext uri="{BB962C8B-B14F-4D97-AF65-F5344CB8AC3E}">
        <p14:creationId xmlns:p14="http://schemas.microsoft.com/office/powerpoint/2010/main" val="416749892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Объект 2"/>
          <p:cNvGraphicFramePr>
            <a:graphicFrameLocks noGrp="1"/>
          </p:cNvGraphicFramePr>
          <p:nvPr>
            <p:ph idx="1"/>
            <p:extLst>
              <p:ext uri="{D42A27DB-BD31-4B8C-83A1-F6EECF244321}">
                <p14:modId xmlns:p14="http://schemas.microsoft.com/office/powerpoint/2010/main" val="2599237238"/>
              </p:ext>
            </p:extLst>
          </p:nvPr>
        </p:nvGraphicFramePr>
        <p:xfrm>
          <a:off x="838200" y="1169375"/>
          <a:ext cx="10515600" cy="4615962"/>
        </p:xfrm>
        <a:graphic>
          <a:graphicData uri="http://schemas.openxmlformats.org/drawingml/2006/table">
            <a:tbl>
              <a:tblPr firstRow="1" bandRow="1">
                <a:tableStyleId>{5C22544A-7EE6-4342-B048-85BDC9FD1C3A}</a:tableStyleId>
              </a:tblPr>
              <a:tblGrid>
                <a:gridCol w="3505200"/>
                <a:gridCol w="3505200"/>
                <a:gridCol w="3505200"/>
              </a:tblGrid>
              <a:tr h="582985">
                <a:tc>
                  <a:txBody>
                    <a:bodyPr/>
                    <a:lstStyle/>
                    <a:p>
                      <a:pPr algn="ctr" fontAlgn="t"/>
                      <a:r>
                        <a:rPr lang="ru-RU" dirty="0" err="1" smtClean="0">
                          <a:solidFill>
                            <a:srgbClr val="000000"/>
                          </a:solidFill>
                          <a:effectLst/>
                        </a:rPr>
                        <a:t>Әдістің</a:t>
                      </a:r>
                      <a:r>
                        <a:rPr lang="ru-RU" dirty="0" smtClean="0">
                          <a:solidFill>
                            <a:srgbClr val="000000"/>
                          </a:solidFill>
                          <a:effectLst/>
                        </a:rPr>
                        <a:t> </a:t>
                      </a:r>
                      <a:r>
                        <a:rPr lang="ru-RU" dirty="0" err="1" smtClean="0">
                          <a:solidFill>
                            <a:srgbClr val="000000"/>
                          </a:solidFill>
                          <a:effectLst/>
                        </a:rPr>
                        <a:t>атауы</a:t>
                      </a:r>
                      <a:endParaRPr lang="ru-RU" dirty="0">
                        <a:solidFill>
                          <a:srgbClr val="000000"/>
                        </a:solidFill>
                        <a:effectLst/>
                      </a:endParaRPr>
                    </a:p>
                  </a:txBody>
                  <a:tcPr marL="68580" marR="68580" marT="0" marB="0"/>
                </a:tc>
                <a:tc>
                  <a:txBody>
                    <a:bodyPr/>
                    <a:lstStyle/>
                    <a:p>
                      <a:pPr algn="ctr" fontAlgn="t"/>
                      <a:r>
                        <a:rPr lang="ru-RU" dirty="0" err="1" smtClean="0">
                          <a:solidFill>
                            <a:srgbClr val="000000"/>
                          </a:solidFill>
                          <a:effectLst/>
                        </a:rPr>
                        <a:t>Артықшылықтары</a:t>
                      </a:r>
                      <a:r>
                        <a:rPr lang="ru-RU" dirty="0" smtClean="0">
                          <a:solidFill>
                            <a:srgbClr val="000000"/>
                          </a:solidFill>
                          <a:effectLst/>
                        </a:rPr>
                        <a:t> </a:t>
                      </a:r>
                      <a:endParaRPr lang="ru-RU" dirty="0">
                        <a:solidFill>
                          <a:srgbClr val="000000"/>
                        </a:solidFill>
                        <a:effectLst/>
                      </a:endParaRPr>
                    </a:p>
                  </a:txBody>
                  <a:tcPr marL="68580" marR="68580" marT="0" marB="0"/>
                </a:tc>
                <a:tc>
                  <a:txBody>
                    <a:bodyPr/>
                    <a:lstStyle/>
                    <a:p>
                      <a:pPr algn="ctr" fontAlgn="t"/>
                      <a:r>
                        <a:rPr lang="ru-RU" dirty="0" err="1" smtClean="0">
                          <a:solidFill>
                            <a:srgbClr val="000000"/>
                          </a:solidFill>
                          <a:effectLst/>
                        </a:rPr>
                        <a:t>Кемшіліктері</a:t>
                      </a:r>
                      <a:r>
                        <a:rPr lang="ru-RU" dirty="0" smtClean="0">
                          <a:solidFill>
                            <a:srgbClr val="000000"/>
                          </a:solidFill>
                          <a:effectLst/>
                        </a:rPr>
                        <a:t> </a:t>
                      </a:r>
                      <a:endParaRPr lang="ru-RU" dirty="0">
                        <a:solidFill>
                          <a:srgbClr val="000000"/>
                        </a:solidFill>
                        <a:effectLst/>
                      </a:endParaRPr>
                    </a:p>
                  </a:txBody>
                  <a:tcPr marL="68580" marR="68580" marT="0" marB="0"/>
                </a:tc>
              </a:tr>
              <a:tr h="582985">
                <a:tc>
                  <a:txBody>
                    <a:bodyPr/>
                    <a:lstStyle/>
                    <a:p>
                      <a:pPr algn="ctr" fontAlgn="t"/>
                      <a:r>
                        <a:rPr lang="ru-RU">
                          <a:solidFill>
                            <a:srgbClr val="000000"/>
                          </a:solidFill>
                          <a:effectLst/>
                        </a:rPr>
                        <a:t>А</a:t>
                      </a:r>
                    </a:p>
                  </a:txBody>
                  <a:tcPr marL="68580" marR="68580" marT="0" marB="0"/>
                </a:tc>
                <a:tc>
                  <a:txBody>
                    <a:bodyPr/>
                    <a:lstStyle/>
                    <a:p>
                      <a:pPr algn="ctr" fontAlgn="t"/>
                      <a:r>
                        <a:rPr lang="ru-RU">
                          <a:solidFill>
                            <a:srgbClr val="000000"/>
                          </a:solidFill>
                          <a:effectLst/>
                        </a:rPr>
                        <a:t>Б</a:t>
                      </a:r>
                    </a:p>
                  </a:txBody>
                  <a:tcPr marL="68580" marR="68580" marT="0" marB="0"/>
                </a:tc>
                <a:tc>
                  <a:txBody>
                    <a:bodyPr/>
                    <a:lstStyle/>
                    <a:p>
                      <a:pPr algn="ctr" fontAlgn="t"/>
                      <a:r>
                        <a:rPr lang="ru-RU">
                          <a:solidFill>
                            <a:srgbClr val="000000"/>
                          </a:solidFill>
                          <a:effectLst/>
                        </a:rPr>
                        <a:t>В</a:t>
                      </a:r>
                    </a:p>
                  </a:txBody>
                  <a:tcPr marL="68580" marR="68580" marT="0" marB="0"/>
                </a:tc>
              </a:tr>
              <a:tr h="862498">
                <a:tc>
                  <a:txBody>
                    <a:bodyPr/>
                    <a:lstStyle/>
                    <a:p>
                      <a:pPr fontAlgn="t"/>
                      <a:r>
                        <a:rPr lang="ru-RU" dirty="0" smtClean="0">
                          <a:solidFill>
                            <a:srgbClr val="000000"/>
                          </a:solidFill>
                          <a:effectLst/>
                        </a:rPr>
                        <a:t>1. </a:t>
                      </a:r>
                      <a:r>
                        <a:rPr lang="ru-RU" dirty="0" err="1" smtClean="0">
                          <a:solidFill>
                            <a:srgbClr val="000000"/>
                          </a:solidFill>
                          <a:effectLst/>
                        </a:rPr>
                        <a:t>Салық</a:t>
                      </a:r>
                      <a:r>
                        <a:rPr lang="ru-RU" dirty="0" smtClean="0">
                          <a:solidFill>
                            <a:srgbClr val="000000"/>
                          </a:solidFill>
                          <a:effectLst/>
                        </a:rPr>
                        <a:t> </a:t>
                      </a:r>
                      <a:r>
                        <a:rPr lang="ru-RU" dirty="0" err="1" smtClean="0">
                          <a:solidFill>
                            <a:srgbClr val="000000"/>
                          </a:solidFill>
                          <a:effectLst/>
                        </a:rPr>
                        <a:t>субъектісін</a:t>
                      </a:r>
                      <a:r>
                        <a:rPr lang="ru-RU" dirty="0" smtClean="0">
                          <a:solidFill>
                            <a:srgbClr val="000000"/>
                          </a:solidFill>
                          <a:effectLst/>
                        </a:rPr>
                        <a:t> </a:t>
                      </a:r>
                      <a:r>
                        <a:rPr lang="ru-RU" dirty="0" err="1" smtClean="0">
                          <a:solidFill>
                            <a:srgbClr val="000000"/>
                          </a:solidFill>
                          <a:effectLst/>
                        </a:rPr>
                        <a:t>ауыстыру</a:t>
                      </a:r>
                      <a:r>
                        <a:rPr lang="ru-RU" dirty="0" smtClean="0">
                          <a:solidFill>
                            <a:srgbClr val="000000"/>
                          </a:solidFill>
                          <a:effectLst/>
                        </a:rPr>
                        <a:t> </a:t>
                      </a:r>
                      <a:r>
                        <a:rPr lang="ru-RU" dirty="0" err="1" smtClean="0">
                          <a:solidFill>
                            <a:srgbClr val="000000"/>
                          </a:solidFill>
                          <a:effectLst/>
                        </a:rPr>
                        <a:t>әдісі</a:t>
                      </a:r>
                      <a:endParaRPr lang="ru-RU" dirty="0">
                        <a:solidFill>
                          <a:srgbClr val="000000"/>
                        </a:solidFill>
                        <a:effectLst/>
                      </a:endParaRPr>
                    </a:p>
                  </a:txBody>
                  <a:tcPr marL="68580" marR="68580" marT="0" marB="0"/>
                </a:tc>
                <a:tc>
                  <a:txBody>
                    <a:bodyPr/>
                    <a:lstStyle/>
                    <a:p>
                      <a:pPr fontAlgn="t"/>
                      <a:r>
                        <a:rPr lang="ru-RU" dirty="0" err="1" smtClean="0">
                          <a:solidFill>
                            <a:srgbClr val="000000"/>
                          </a:solidFill>
                          <a:effectLst/>
                        </a:rPr>
                        <a:t>Салық</a:t>
                      </a:r>
                      <a:r>
                        <a:rPr lang="ru-RU" dirty="0" smtClean="0">
                          <a:solidFill>
                            <a:srgbClr val="000000"/>
                          </a:solidFill>
                          <a:effectLst/>
                        </a:rPr>
                        <a:t> салу </a:t>
                      </a:r>
                      <a:r>
                        <a:rPr lang="ru-RU" dirty="0" err="1" smtClean="0">
                          <a:solidFill>
                            <a:srgbClr val="000000"/>
                          </a:solidFill>
                          <a:effectLst/>
                        </a:rPr>
                        <a:t>схемасын</a:t>
                      </a:r>
                      <a:r>
                        <a:rPr lang="ru-RU" dirty="0" smtClean="0">
                          <a:solidFill>
                            <a:srgbClr val="000000"/>
                          </a:solidFill>
                          <a:effectLst/>
                        </a:rPr>
                        <a:t> </a:t>
                      </a:r>
                      <a:r>
                        <a:rPr lang="ru-RU" dirty="0" err="1" smtClean="0">
                          <a:solidFill>
                            <a:srgbClr val="000000"/>
                          </a:solidFill>
                          <a:effectLst/>
                        </a:rPr>
                        <a:t>таңдау</a:t>
                      </a:r>
                      <a:r>
                        <a:rPr lang="ru-RU" dirty="0" smtClean="0">
                          <a:solidFill>
                            <a:srgbClr val="000000"/>
                          </a:solidFill>
                          <a:effectLst/>
                        </a:rPr>
                        <a:t> </a:t>
                      </a:r>
                      <a:r>
                        <a:rPr lang="ru-RU" dirty="0" err="1" smtClean="0">
                          <a:solidFill>
                            <a:srgbClr val="000000"/>
                          </a:solidFill>
                          <a:effectLst/>
                        </a:rPr>
                        <a:t>мүмкіндігі</a:t>
                      </a:r>
                      <a:endParaRPr lang="ru-RU" dirty="0">
                        <a:solidFill>
                          <a:srgbClr val="000000"/>
                        </a:solidFill>
                        <a:effectLst/>
                      </a:endParaRPr>
                    </a:p>
                  </a:txBody>
                  <a:tcPr marL="68580" marR="68580" marT="0" marB="0"/>
                </a:tc>
                <a:tc>
                  <a:txBody>
                    <a:bodyPr/>
                    <a:lstStyle/>
                    <a:p>
                      <a:pPr fontAlgn="t"/>
                      <a:r>
                        <a:rPr lang="ru-RU" dirty="0" err="1" smtClean="0">
                          <a:solidFill>
                            <a:srgbClr val="000000"/>
                          </a:solidFill>
                          <a:effectLst/>
                        </a:rPr>
                        <a:t>Компанияны</a:t>
                      </a:r>
                      <a:r>
                        <a:rPr lang="ru-RU" dirty="0" smtClean="0">
                          <a:solidFill>
                            <a:srgbClr val="000000"/>
                          </a:solidFill>
                          <a:effectLst/>
                        </a:rPr>
                        <a:t> </a:t>
                      </a:r>
                      <a:r>
                        <a:rPr lang="ru-RU" dirty="0" err="1" smtClean="0">
                          <a:solidFill>
                            <a:srgbClr val="000000"/>
                          </a:solidFill>
                          <a:effectLst/>
                        </a:rPr>
                        <a:t>қайта</a:t>
                      </a:r>
                      <a:r>
                        <a:rPr lang="ru-RU" dirty="0" smtClean="0">
                          <a:solidFill>
                            <a:srgbClr val="000000"/>
                          </a:solidFill>
                          <a:effectLst/>
                        </a:rPr>
                        <a:t> </a:t>
                      </a:r>
                      <a:r>
                        <a:rPr lang="ru-RU" dirty="0" err="1" smtClean="0">
                          <a:solidFill>
                            <a:srgbClr val="000000"/>
                          </a:solidFill>
                          <a:effectLst/>
                        </a:rPr>
                        <a:t>тіркеу</a:t>
                      </a:r>
                      <a:r>
                        <a:rPr lang="ru-RU" dirty="0" smtClean="0">
                          <a:solidFill>
                            <a:srgbClr val="000000"/>
                          </a:solidFill>
                          <a:effectLst/>
                        </a:rPr>
                        <a:t> </a:t>
                      </a:r>
                      <a:r>
                        <a:rPr lang="ru-RU" dirty="0" err="1" smtClean="0">
                          <a:solidFill>
                            <a:srgbClr val="000000"/>
                          </a:solidFill>
                          <a:effectLst/>
                        </a:rPr>
                        <a:t>немесе</a:t>
                      </a:r>
                      <a:r>
                        <a:rPr lang="ru-RU" dirty="0" smtClean="0">
                          <a:solidFill>
                            <a:srgbClr val="000000"/>
                          </a:solidFill>
                          <a:effectLst/>
                        </a:rPr>
                        <a:t> </a:t>
                      </a:r>
                      <a:r>
                        <a:rPr lang="ru-RU" dirty="0" err="1" smtClean="0">
                          <a:solidFill>
                            <a:srgbClr val="000000"/>
                          </a:solidFill>
                          <a:effectLst/>
                        </a:rPr>
                        <a:t>жаңасын</a:t>
                      </a:r>
                      <a:r>
                        <a:rPr lang="ru-RU" dirty="0" smtClean="0">
                          <a:solidFill>
                            <a:srgbClr val="000000"/>
                          </a:solidFill>
                          <a:effectLst/>
                        </a:rPr>
                        <a:t> </a:t>
                      </a:r>
                      <a:r>
                        <a:rPr lang="ru-RU" dirty="0" err="1" smtClean="0">
                          <a:solidFill>
                            <a:srgbClr val="000000"/>
                          </a:solidFill>
                          <a:effectLst/>
                        </a:rPr>
                        <a:t>құру</a:t>
                      </a:r>
                      <a:r>
                        <a:rPr lang="ru-RU" dirty="0" smtClean="0">
                          <a:solidFill>
                            <a:srgbClr val="000000"/>
                          </a:solidFill>
                          <a:effectLst/>
                        </a:rPr>
                        <a:t> </a:t>
                      </a:r>
                      <a:r>
                        <a:rPr lang="ru-RU" dirty="0" err="1" smtClean="0">
                          <a:solidFill>
                            <a:srgbClr val="000000"/>
                          </a:solidFill>
                          <a:effectLst/>
                        </a:rPr>
                        <a:t>қажет</a:t>
                      </a:r>
                      <a:endParaRPr lang="ru-RU" dirty="0">
                        <a:solidFill>
                          <a:srgbClr val="000000"/>
                        </a:solidFill>
                        <a:effectLst/>
                      </a:endParaRPr>
                    </a:p>
                  </a:txBody>
                  <a:tcPr marL="68580" marR="68580" marT="0" marB="0"/>
                </a:tc>
              </a:tr>
              <a:tr h="862498">
                <a:tc>
                  <a:txBody>
                    <a:bodyPr/>
                    <a:lstStyle/>
                    <a:p>
                      <a:pPr fontAlgn="t"/>
                      <a:r>
                        <a:rPr lang="ru-RU" dirty="0" smtClean="0">
                          <a:solidFill>
                            <a:srgbClr val="000000"/>
                          </a:solidFill>
                          <a:effectLst/>
                        </a:rPr>
                        <a:t>2. </a:t>
                      </a:r>
                      <a:r>
                        <a:rPr lang="ru-RU" dirty="0" err="1" smtClean="0">
                          <a:solidFill>
                            <a:srgbClr val="000000"/>
                          </a:solidFill>
                          <a:effectLst/>
                        </a:rPr>
                        <a:t>Салық</a:t>
                      </a:r>
                      <a:r>
                        <a:rPr lang="ru-RU" dirty="0" smtClean="0">
                          <a:solidFill>
                            <a:srgbClr val="000000"/>
                          </a:solidFill>
                          <a:effectLst/>
                        </a:rPr>
                        <a:t> </a:t>
                      </a:r>
                      <a:r>
                        <a:rPr lang="ru-RU" dirty="0" err="1" smtClean="0">
                          <a:solidFill>
                            <a:srgbClr val="000000"/>
                          </a:solidFill>
                          <a:effectLst/>
                        </a:rPr>
                        <a:t>субъектісінің</a:t>
                      </a:r>
                      <a:r>
                        <a:rPr lang="ru-RU" dirty="0" smtClean="0">
                          <a:solidFill>
                            <a:srgbClr val="000000"/>
                          </a:solidFill>
                          <a:effectLst/>
                        </a:rPr>
                        <a:t> </a:t>
                      </a:r>
                      <a:r>
                        <a:rPr lang="ru-RU" dirty="0" err="1" smtClean="0">
                          <a:solidFill>
                            <a:srgbClr val="000000"/>
                          </a:solidFill>
                          <a:effectLst/>
                        </a:rPr>
                        <a:t>қызмет</a:t>
                      </a:r>
                      <a:r>
                        <a:rPr lang="ru-RU" dirty="0" smtClean="0">
                          <a:solidFill>
                            <a:srgbClr val="000000"/>
                          </a:solidFill>
                          <a:effectLst/>
                        </a:rPr>
                        <a:t> </a:t>
                      </a:r>
                      <a:r>
                        <a:rPr lang="ru-RU" dirty="0" err="1" smtClean="0">
                          <a:solidFill>
                            <a:srgbClr val="000000"/>
                          </a:solidFill>
                          <a:effectLst/>
                        </a:rPr>
                        <a:t>түрін</a:t>
                      </a:r>
                      <a:r>
                        <a:rPr lang="ru-RU" dirty="0" smtClean="0">
                          <a:solidFill>
                            <a:srgbClr val="000000"/>
                          </a:solidFill>
                          <a:effectLst/>
                        </a:rPr>
                        <a:t> </a:t>
                      </a:r>
                      <a:r>
                        <a:rPr lang="ru-RU" dirty="0" err="1" smtClean="0">
                          <a:solidFill>
                            <a:srgbClr val="000000"/>
                          </a:solidFill>
                          <a:effectLst/>
                        </a:rPr>
                        <a:t>өзгерту</a:t>
                      </a:r>
                      <a:r>
                        <a:rPr lang="ru-RU" dirty="0" smtClean="0">
                          <a:solidFill>
                            <a:srgbClr val="000000"/>
                          </a:solidFill>
                          <a:effectLst/>
                        </a:rPr>
                        <a:t> </a:t>
                      </a:r>
                      <a:r>
                        <a:rPr lang="ru-RU" dirty="0" err="1" smtClean="0">
                          <a:solidFill>
                            <a:srgbClr val="000000"/>
                          </a:solidFill>
                          <a:effectLst/>
                        </a:rPr>
                        <a:t>әдісі</a:t>
                      </a:r>
                      <a:endParaRPr lang="ru-RU" dirty="0">
                        <a:solidFill>
                          <a:srgbClr val="000000"/>
                        </a:solidFill>
                        <a:effectLst/>
                      </a:endParaRPr>
                    </a:p>
                  </a:txBody>
                  <a:tcPr marL="68580" marR="68580" marT="0" marB="0"/>
                </a:tc>
                <a:tc>
                  <a:txBody>
                    <a:bodyPr/>
                    <a:lstStyle/>
                    <a:p>
                      <a:pPr fontAlgn="t"/>
                      <a:r>
                        <a:rPr lang="ru-RU" dirty="0" err="1" smtClean="0">
                          <a:solidFill>
                            <a:srgbClr val="000000"/>
                          </a:solidFill>
                          <a:effectLst/>
                        </a:rPr>
                        <a:t>Жеңілдетілген</a:t>
                      </a:r>
                      <a:r>
                        <a:rPr lang="ru-RU" dirty="0" smtClean="0">
                          <a:solidFill>
                            <a:srgbClr val="000000"/>
                          </a:solidFill>
                          <a:effectLst/>
                        </a:rPr>
                        <a:t> </a:t>
                      </a:r>
                      <a:r>
                        <a:rPr lang="ru-RU" dirty="0" err="1" smtClean="0">
                          <a:solidFill>
                            <a:srgbClr val="000000"/>
                          </a:solidFill>
                          <a:effectLst/>
                        </a:rPr>
                        <a:t>салық</a:t>
                      </a:r>
                      <a:r>
                        <a:rPr lang="ru-RU" dirty="0" smtClean="0">
                          <a:solidFill>
                            <a:srgbClr val="000000"/>
                          </a:solidFill>
                          <a:effectLst/>
                        </a:rPr>
                        <a:t> </a:t>
                      </a:r>
                      <a:r>
                        <a:rPr lang="ru-RU" dirty="0" err="1" smtClean="0">
                          <a:solidFill>
                            <a:srgbClr val="000000"/>
                          </a:solidFill>
                          <a:effectLst/>
                        </a:rPr>
                        <a:t>жүйесіне</a:t>
                      </a:r>
                      <a:r>
                        <a:rPr lang="ru-RU" dirty="0" smtClean="0">
                          <a:solidFill>
                            <a:srgbClr val="000000"/>
                          </a:solidFill>
                          <a:effectLst/>
                        </a:rPr>
                        <a:t> </a:t>
                      </a:r>
                      <a:r>
                        <a:rPr lang="ru-RU" dirty="0" err="1" smtClean="0">
                          <a:solidFill>
                            <a:srgbClr val="000000"/>
                          </a:solidFill>
                          <a:effectLst/>
                        </a:rPr>
                        <a:t>көшу</a:t>
                      </a:r>
                      <a:r>
                        <a:rPr lang="ru-RU" dirty="0" smtClean="0">
                          <a:solidFill>
                            <a:srgbClr val="000000"/>
                          </a:solidFill>
                          <a:effectLst/>
                        </a:rPr>
                        <a:t> </a:t>
                      </a:r>
                      <a:r>
                        <a:rPr lang="ru-RU" dirty="0" err="1" smtClean="0">
                          <a:solidFill>
                            <a:srgbClr val="000000"/>
                          </a:solidFill>
                          <a:effectLst/>
                        </a:rPr>
                        <a:t>мүмкіндігі</a:t>
                      </a:r>
                      <a:endParaRPr lang="ru-RU" dirty="0">
                        <a:solidFill>
                          <a:srgbClr val="000000"/>
                        </a:solidFill>
                        <a:effectLst/>
                      </a:endParaRPr>
                    </a:p>
                  </a:txBody>
                  <a:tcPr marL="68580" marR="68580" marT="0" marB="0"/>
                </a:tc>
                <a:tc>
                  <a:txBody>
                    <a:bodyPr/>
                    <a:lstStyle/>
                    <a:p>
                      <a:pPr fontAlgn="t"/>
                      <a:r>
                        <a:rPr lang="ru-RU" dirty="0" err="1" smtClean="0">
                          <a:solidFill>
                            <a:srgbClr val="000000"/>
                          </a:solidFill>
                          <a:effectLst/>
                        </a:rPr>
                        <a:t>Кәсіпорынды</a:t>
                      </a:r>
                      <a:r>
                        <a:rPr lang="ru-RU" dirty="0" smtClean="0">
                          <a:solidFill>
                            <a:srgbClr val="000000"/>
                          </a:solidFill>
                          <a:effectLst/>
                        </a:rPr>
                        <a:t> </a:t>
                      </a:r>
                      <a:r>
                        <a:rPr lang="ru-RU" dirty="0" err="1" smtClean="0">
                          <a:solidFill>
                            <a:srgbClr val="000000"/>
                          </a:solidFill>
                          <a:effectLst/>
                        </a:rPr>
                        <a:t>қайта</a:t>
                      </a:r>
                      <a:r>
                        <a:rPr lang="ru-RU" dirty="0" smtClean="0">
                          <a:solidFill>
                            <a:srgbClr val="000000"/>
                          </a:solidFill>
                          <a:effectLst/>
                        </a:rPr>
                        <a:t> </a:t>
                      </a:r>
                      <a:r>
                        <a:rPr lang="ru-RU" dirty="0" err="1" smtClean="0">
                          <a:solidFill>
                            <a:srgbClr val="000000"/>
                          </a:solidFill>
                          <a:effectLst/>
                        </a:rPr>
                        <a:t>тіркеу</a:t>
                      </a:r>
                      <a:r>
                        <a:rPr lang="ru-RU" dirty="0" smtClean="0">
                          <a:solidFill>
                            <a:srgbClr val="000000"/>
                          </a:solidFill>
                          <a:effectLst/>
                        </a:rPr>
                        <a:t> </a:t>
                      </a:r>
                      <a:r>
                        <a:rPr lang="ru-RU" dirty="0" err="1" smtClean="0">
                          <a:solidFill>
                            <a:srgbClr val="000000"/>
                          </a:solidFill>
                          <a:effectLst/>
                        </a:rPr>
                        <a:t>қажет</a:t>
                      </a:r>
                      <a:endParaRPr lang="ru-RU" dirty="0">
                        <a:solidFill>
                          <a:srgbClr val="000000"/>
                        </a:solidFill>
                        <a:effectLst/>
                      </a:endParaRPr>
                    </a:p>
                  </a:txBody>
                  <a:tcPr marL="68580" marR="68580" marT="0" marB="0"/>
                </a:tc>
              </a:tr>
              <a:tr h="862498">
                <a:tc>
                  <a:txBody>
                    <a:bodyPr/>
                    <a:lstStyle/>
                    <a:p>
                      <a:pPr fontAlgn="t"/>
                      <a:r>
                        <a:rPr lang="ru-RU" dirty="0" smtClean="0">
                          <a:solidFill>
                            <a:srgbClr val="000000"/>
                          </a:solidFill>
                          <a:effectLst/>
                        </a:rPr>
                        <a:t>3. </a:t>
                      </a:r>
                      <a:r>
                        <a:rPr lang="ru-RU" dirty="0" err="1" smtClean="0">
                          <a:solidFill>
                            <a:srgbClr val="000000"/>
                          </a:solidFill>
                          <a:effectLst/>
                        </a:rPr>
                        <a:t>Салықтық</a:t>
                      </a:r>
                      <a:r>
                        <a:rPr lang="ru-RU" dirty="0" smtClean="0">
                          <a:solidFill>
                            <a:srgbClr val="000000"/>
                          </a:solidFill>
                          <a:effectLst/>
                        </a:rPr>
                        <a:t> </a:t>
                      </a:r>
                      <a:r>
                        <a:rPr lang="ru-RU" dirty="0" err="1" smtClean="0">
                          <a:solidFill>
                            <a:srgbClr val="000000"/>
                          </a:solidFill>
                          <a:effectLst/>
                        </a:rPr>
                        <a:t>юрисдикцияны</a:t>
                      </a:r>
                      <a:r>
                        <a:rPr lang="ru-RU" dirty="0" smtClean="0">
                          <a:solidFill>
                            <a:srgbClr val="000000"/>
                          </a:solidFill>
                          <a:effectLst/>
                        </a:rPr>
                        <a:t> </a:t>
                      </a:r>
                      <a:r>
                        <a:rPr lang="ru-RU" dirty="0" err="1" smtClean="0">
                          <a:solidFill>
                            <a:srgbClr val="000000"/>
                          </a:solidFill>
                          <a:effectLst/>
                        </a:rPr>
                        <a:t>ауыстыру</a:t>
                      </a:r>
                      <a:r>
                        <a:rPr lang="ru-RU" dirty="0" smtClean="0">
                          <a:solidFill>
                            <a:srgbClr val="000000"/>
                          </a:solidFill>
                          <a:effectLst/>
                        </a:rPr>
                        <a:t> </a:t>
                      </a:r>
                      <a:r>
                        <a:rPr lang="ru-RU" dirty="0" err="1" smtClean="0">
                          <a:solidFill>
                            <a:srgbClr val="000000"/>
                          </a:solidFill>
                          <a:effectLst/>
                        </a:rPr>
                        <a:t>әдісі</a:t>
                      </a:r>
                      <a:endParaRPr lang="ru-RU" dirty="0">
                        <a:solidFill>
                          <a:srgbClr val="000000"/>
                        </a:solidFill>
                        <a:effectLst/>
                      </a:endParaRPr>
                    </a:p>
                  </a:txBody>
                  <a:tcPr marL="68580" marR="68580" marT="0" marB="0"/>
                </a:tc>
                <a:tc>
                  <a:txBody>
                    <a:bodyPr/>
                    <a:lstStyle/>
                    <a:p>
                      <a:pPr fontAlgn="t"/>
                      <a:r>
                        <a:rPr lang="ru-RU" dirty="0" err="1" smtClean="0">
                          <a:solidFill>
                            <a:srgbClr val="000000"/>
                          </a:solidFill>
                          <a:effectLst/>
                        </a:rPr>
                        <a:t>Салық</a:t>
                      </a:r>
                      <a:r>
                        <a:rPr lang="ru-RU" dirty="0" smtClean="0">
                          <a:solidFill>
                            <a:srgbClr val="000000"/>
                          </a:solidFill>
                          <a:effectLst/>
                        </a:rPr>
                        <a:t> салу </a:t>
                      </a:r>
                      <a:r>
                        <a:rPr lang="ru-RU" dirty="0" err="1" smtClean="0">
                          <a:solidFill>
                            <a:srgbClr val="000000"/>
                          </a:solidFill>
                          <a:effectLst/>
                        </a:rPr>
                        <a:t>схемасын</a:t>
                      </a:r>
                      <a:r>
                        <a:rPr lang="ru-RU" dirty="0" smtClean="0">
                          <a:solidFill>
                            <a:srgbClr val="000000"/>
                          </a:solidFill>
                          <a:effectLst/>
                        </a:rPr>
                        <a:t> </a:t>
                      </a:r>
                      <a:r>
                        <a:rPr lang="ru-RU" dirty="0" err="1" smtClean="0">
                          <a:solidFill>
                            <a:srgbClr val="000000"/>
                          </a:solidFill>
                          <a:effectLst/>
                        </a:rPr>
                        <a:t>таңдау</a:t>
                      </a:r>
                      <a:r>
                        <a:rPr lang="ru-RU" dirty="0" smtClean="0">
                          <a:solidFill>
                            <a:srgbClr val="000000"/>
                          </a:solidFill>
                          <a:effectLst/>
                        </a:rPr>
                        <a:t> </a:t>
                      </a:r>
                      <a:r>
                        <a:rPr lang="ru-RU" dirty="0" err="1" smtClean="0">
                          <a:solidFill>
                            <a:srgbClr val="000000"/>
                          </a:solidFill>
                          <a:effectLst/>
                        </a:rPr>
                        <a:t>мүмкіндігі</a:t>
                      </a:r>
                      <a:endParaRPr lang="ru-RU" dirty="0">
                        <a:solidFill>
                          <a:srgbClr val="000000"/>
                        </a:solidFill>
                        <a:effectLst/>
                      </a:endParaRPr>
                    </a:p>
                  </a:txBody>
                  <a:tcPr marL="68580" marR="68580" marT="0" marB="0"/>
                </a:tc>
                <a:tc>
                  <a:txBody>
                    <a:bodyPr/>
                    <a:lstStyle/>
                    <a:p>
                      <a:pPr fontAlgn="t"/>
                      <a:r>
                        <a:rPr lang="ru-RU" dirty="0" err="1" smtClean="0">
                          <a:solidFill>
                            <a:srgbClr val="000000"/>
                          </a:solidFill>
                          <a:effectLst/>
                        </a:rPr>
                        <a:t>Жаңа</a:t>
                      </a:r>
                      <a:r>
                        <a:rPr lang="ru-RU" dirty="0" smtClean="0">
                          <a:solidFill>
                            <a:srgbClr val="000000"/>
                          </a:solidFill>
                          <a:effectLst/>
                        </a:rPr>
                        <a:t> </a:t>
                      </a:r>
                      <a:r>
                        <a:rPr lang="ru-RU" dirty="0" err="1" smtClean="0">
                          <a:solidFill>
                            <a:srgbClr val="000000"/>
                          </a:solidFill>
                          <a:effectLst/>
                        </a:rPr>
                        <a:t>кәсіпорын</a:t>
                      </a:r>
                      <a:r>
                        <a:rPr lang="ru-RU" dirty="0" smtClean="0">
                          <a:solidFill>
                            <a:srgbClr val="000000"/>
                          </a:solidFill>
                          <a:effectLst/>
                        </a:rPr>
                        <a:t> </a:t>
                      </a:r>
                      <a:r>
                        <a:rPr lang="ru-RU" dirty="0" err="1" smtClean="0">
                          <a:solidFill>
                            <a:srgbClr val="000000"/>
                          </a:solidFill>
                          <a:effectLst/>
                        </a:rPr>
                        <a:t>құру</a:t>
                      </a:r>
                      <a:r>
                        <a:rPr lang="ru-RU" dirty="0" smtClean="0">
                          <a:solidFill>
                            <a:srgbClr val="000000"/>
                          </a:solidFill>
                          <a:effectLst/>
                        </a:rPr>
                        <a:t> </a:t>
                      </a:r>
                      <a:r>
                        <a:rPr lang="ru-RU" dirty="0" err="1" smtClean="0">
                          <a:solidFill>
                            <a:srgbClr val="000000"/>
                          </a:solidFill>
                          <a:effectLst/>
                        </a:rPr>
                        <a:t>кезінде</a:t>
                      </a:r>
                      <a:r>
                        <a:rPr lang="ru-RU" dirty="0" smtClean="0">
                          <a:solidFill>
                            <a:srgbClr val="000000"/>
                          </a:solidFill>
                          <a:effectLst/>
                        </a:rPr>
                        <a:t> </a:t>
                      </a:r>
                      <a:r>
                        <a:rPr lang="ru-RU" dirty="0" err="1" smtClean="0">
                          <a:solidFill>
                            <a:srgbClr val="000000"/>
                          </a:solidFill>
                          <a:effectLst/>
                        </a:rPr>
                        <a:t>қолданылады</a:t>
                      </a:r>
                      <a:endParaRPr lang="ru-RU" dirty="0">
                        <a:solidFill>
                          <a:srgbClr val="000000"/>
                        </a:solidFill>
                        <a:effectLst/>
                      </a:endParaRPr>
                    </a:p>
                  </a:txBody>
                  <a:tcPr marL="68580" marR="68580" marT="0" marB="0"/>
                </a:tc>
              </a:tr>
              <a:tr h="862498">
                <a:tc>
                  <a:txBody>
                    <a:bodyPr/>
                    <a:lstStyle/>
                    <a:p>
                      <a:pPr fontAlgn="t"/>
                      <a:r>
                        <a:rPr lang="ru-RU" dirty="0" smtClean="0">
                          <a:solidFill>
                            <a:srgbClr val="000000"/>
                          </a:solidFill>
                          <a:effectLst/>
                        </a:rPr>
                        <a:t>4. </a:t>
                      </a:r>
                      <a:r>
                        <a:rPr lang="ru-RU" dirty="0" err="1" smtClean="0">
                          <a:solidFill>
                            <a:srgbClr val="000000"/>
                          </a:solidFill>
                          <a:effectLst/>
                        </a:rPr>
                        <a:t>Ұйымның</a:t>
                      </a:r>
                      <a:r>
                        <a:rPr lang="ru-RU" dirty="0" smtClean="0">
                          <a:solidFill>
                            <a:srgbClr val="000000"/>
                          </a:solidFill>
                          <a:effectLst/>
                        </a:rPr>
                        <a:t> </a:t>
                      </a:r>
                      <a:r>
                        <a:rPr lang="ru-RU" dirty="0" err="1" smtClean="0">
                          <a:solidFill>
                            <a:srgbClr val="000000"/>
                          </a:solidFill>
                          <a:effectLst/>
                        </a:rPr>
                        <a:t>оңайлатылған</a:t>
                      </a:r>
                      <a:r>
                        <a:rPr lang="ru-RU" dirty="0" smtClean="0">
                          <a:solidFill>
                            <a:srgbClr val="000000"/>
                          </a:solidFill>
                          <a:effectLst/>
                        </a:rPr>
                        <a:t> </a:t>
                      </a:r>
                      <a:r>
                        <a:rPr lang="ru-RU" dirty="0" err="1" smtClean="0">
                          <a:solidFill>
                            <a:srgbClr val="000000"/>
                          </a:solidFill>
                          <a:effectLst/>
                        </a:rPr>
                        <a:t>салық</a:t>
                      </a:r>
                      <a:r>
                        <a:rPr lang="ru-RU" dirty="0" smtClean="0">
                          <a:solidFill>
                            <a:srgbClr val="000000"/>
                          </a:solidFill>
                          <a:effectLst/>
                        </a:rPr>
                        <a:t> </a:t>
                      </a:r>
                      <a:r>
                        <a:rPr lang="ru-RU" dirty="0" err="1" smtClean="0">
                          <a:solidFill>
                            <a:srgbClr val="000000"/>
                          </a:solidFill>
                          <a:effectLst/>
                        </a:rPr>
                        <a:t>жүйесіне</a:t>
                      </a:r>
                      <a:r>
                        <a:rPr lang="ru-RU" dirty="0" smtClean="0">
                          <a:solidFill>
                            <a:srgbClr val="000000"/>
                          </a:solidFill>
                          <a:effectLst/>
                        </a:rPr>
                        <a:t> </a:t>
                      </a:r>
                      <a:r>
                        <a:rPr lang="ru-RU" dirty="0" err="1" smtClean="0">
                          <a:solidFill>
                            <a:srgbClr val="000000"/>
                          </a:solidFill>
                          <a:effectLst/>
                        </a:rPr>
                        <a:t>көшуі</a:t>
                      </a:r>
                      <a:endParaRPr lang="ru-RU" dirty="0">
                        <a:solidFill>
                          <a:srgbClr val="000000"/>
                        </a:solidFill>
                        <a:effectLst/>
                      </a:endParaRPr>
                    </a:p>
                  </a:txBody>
                  <a:tcPr marL="68580" marR="68580" marT="0" marB="0"/>
                </a:tc>
                <a:tc>
                  <a:txBody>
                    <a:bodyPr/>
                    <a:lstStyle/>
                    <a:p>
                      <a:pPr fontAlgn="t"/>
                      <a:r>
                        <a:rPr lang="ru-RU" dirty="0" err="1" smtClean="0">
                          <a:solidFill>
                            <a:srgbClr val="000000"/>
                          </a:solidFill>
                          <a:effectLst/>
                        </a:rPr>
                        <a:t>Салық</a:t>
                      </a:r>
                      <a:r>
                        <a:rPr lang="ru-RU" dirty="0" smtClean="0">
                          <a:solidFill>
                            <a:srgbClr val="000000"/>
                          </a:solidFill>
                          <a:effectLst/>
                        </a:rPr>
                        <a:t> </a:t>
                      </a:r>
                      <a:r>
                        <a:rPr lang="ru-RU" dirty="0" err="1" smtClean="0">
                          <a:solidFill>
                            <a:srgbClr val="000000"/>
                          </a:solidFill>
                          <a:effectLst/>
                        </a:rPr>
                        <a:t>базасының</a:t>
                      </a:r>
                      <a:r>
                        <a:rPr lang="ru-RU" dirty="0" smtClean="0">
                          <a:solidFill>
                            <a:srgbClr val="000000"/>
                          </a:solidFill>
                          <a:effectLst/>
                        </a:rPr>
                        <a:t> </a:t>
                      </a:r>
                      <a:r>
                        <a:rPr lang="ru-RU" dirty="0" err="1" smtClean="0">
                          <a:solidFill>
                            <a:srgbClr val="000000"/>
                          </a:solidFill>
                          <a:effectLst/>
                        </a:rPr>
                        <a:t>айтарлықтай</a:t>
                      </a:r>
                      <a:r>
                        <a:rPr lang="ru-RU" dirty="0" smtClean="0">
                          <a:solidFill>
                            <a:srgbClr val="000000"/>
                          </a:solidFill>
                          <a:effectLst/>
                        </a:rPr>
                        <a:t> </a:t>
                      </a:r>
                      <a:r>
                        <a:rPr lang="ru-RU" dirty="0" err="1" smtClean="0">
                          <a:solidFill>
                            <a:srgbClr val="000000"/>
                          </a:solidFill>
                          <a:effectLst/>
                        </a:rPr>
                        <a:t>қысқаруы</a:t>
                      </a:r>
                      <a:endParaRPr lang="ru-RU" dirty="0">
                        <a:solidFill>
                          <a:srgbClr val="000000"/>
                        </a:solidFill>
                        <a:effectLst/>
                      </a:endParaRPr>
                    </a:p>
                  </a:txBody>
                  <a:tcPr marL="68580" marR="68580" marT="0" marB="0"/>
                </a:tc>
                <a:tc>
                  <a:txBody>
                    <a:bodyPr/>
                    <a:lstStyle/>
                    <a:p>
                      <a:pPr fontAlgn="t"/>
                      <a:r>
                        <a:rPr lang="ru-RU" dirty="0" err="1" smtClean="0">
                          <a:solidFill>
                            <a:srgbClr val="000000"/>
                          </a:solidFill>
                          <a:effectLst/>
                        </a:rPr>
                        <a:t>Қызмет</a:t>
                      </a:r>
                      <a:r>
                        <a:rPr lang="ru-RU" dirty="0" smtClean="0">
                          <a:solidFill>
                            <a:srgbClr val="000000"/>
                          </a:solidFill>
                          <a:effectLst/>
                        </a:rPr>
                        <a:t> </a:t>
                      </a:r>
                      <a:r>
                        <a:rPr lang="ru-RU" dirty="0" err="1" smtClean="0">
                          <a:solidFill>
                            <a:srgbClr val="000000"/>
                          </a:solidFill>
                          <a:effectLst/>
                        </a:rPr>
                        <a:t>түрлеріне</a:t>
                      </a:r>
                      <a:r>
                        <a:rPr lang="ru-RU" dirty="0" smtClean="0">
                          <a:solidFill>
                            <a:srgbClr val="000000"/>
                          </a:solidFill>
                          <a:effectLst/>
                        </a:rPr>
                        <a:t>, </a:t>
                      </a:r>
                      <a:r>
                        <a:rPr lang="ru-RU" dirty="0" err="1" smtClean="0">
                          <a:solidFill>
                            <a:srgbClr val="000000"/>
                          </a:solidFill>
                          <a:effectLst/>
                        </a:rPr>
                        <a:t>айналымға</a:t>
                      </a:r>
                      <a:r>
                        <a:rPr lang="ru-RU" dirty="0" smtClean="0">
                          <a:solidFill>
                            <a:srgbClr val="000000"/>
                          </a:solidFill>
                          <a:effectLst/>
                        </a:rPr>
                        <a:t>, </a:t>
                      </a:r>
                      <a:r>
                        <a:rPr lang="ru-RU" dirty="0" err="1" smtClean="0">
                          <a:solidFill>
                            <a:srgbClr val="000000"/>
                          </a:solidFill>
                          <a:effectLst/>
                        </a:rPr>
                        <a:t>табысқа</a:t>
                      </a:r>
                      <a:r>
                        <a:rPr lang="ru-RU" dirty="0" smtClean="0">
                          <a:solidFill>
                            <a:srgbClr val="000000"/>
                          </a:solidFill>
                          <a:effectLst/>
                        </a:rPr>
                        <a:t> </a:t>
                      </a:r>
                      <a:r>
                        <a:rPr lang="ru-RU" dirty="0" err="1" smtClean="0">
                          <a:solidFill>
                            <a:srgbClr val="000000"/>
                          </a:solidFill>
                          <a:effectLst/>
                        </a:rPr>
                        <a:t>және</a:t>
                      </a:r>
                      <a:r>
                        <a:rPr lang="ru-RU" dirty="0" smtClean="0">
                          <a:solidFill>
                            <a:srgbClr val="000000"/>
                          </a:solidFill>
                          <a:effectLst/>
                        </a:rPr>
                        <a:t> </a:t>
                      </a:r>
                      <a:r>
                        <a:rPr lang="ru-RU" dirty="0" err="1" smtClean="0">
                          <a:solidFill>
                            <a:srgbClr val="000000"/>
                          </a:solidFill>
                          <a:effectLst/>
                        </a:rPr>
                        <a:t>т.б</a:t>
                      </a:r>
                      <a:r>
                        <a:rPr lang="ru-RU" dirty="0" smtClean="0">
                          <a:solidFill>
                            <a:srgbClr val="000000"/>
                          </a:solidFill>
                          <a:effectLst/>
                        </a:rPr>
                        <a:t>. </a:t>
                      </a:r>
                      <a:r>
                        <a:rPr lang="ru-RU" dirty="0" err="1" smtClean="0">
                          <a:solidFill>
                            <a:srgbClr val="000000"/>
                          </a:solidFill>
                          <a:effectLst/>
                        </a:rPr>
                        <a:t>шектеулер</a:t>
                      </a:r>
                      <a:r>
                        <a:rPr lang="ru-RU" dirty="0" smtClean="0">
                          <a:solidFill>
                            <a:srgbClr val="000000"/>
                          </a:solidFill>
                          <a:effectLst/>
                        </a:rPr>
                        <a:t>.</a:t>
                      </a:r>
                      <a:endParaRPr lang="ru-RU" dirty="0">
                        <a:solidFill>
                          <a:srgbClr val="000000"/>
                        </a:solidFill>
                        <a:effectLst/>
                      </a:endParaRPr>
                    </a:p>
                  </a:txBody>
                  <a:tcPr marL="68580" marR="68580" marT="0" marB="0"/>
                </a:tc>
              </a:tr>
            </a:tbl>
          </a:graphicData>
        </a:graphic>
      </p:graphicFrame>
      <p:sp>
        <p:nvSpPr>
          <p:cNvPr id="4" name="Прямоугольник 3"/>
          <p:cNvSpPr/>
          <p:nvPr/>
        </p:nvSpPr>
        <p:spPr>
          <a:xfrm>
            <a:off x="2268415" y="219808"/>
            <a:ext cx="6037773" cy="830997"/>
          </a:xfrm>
          <a:prstGeom prst="rect">
            <a:avLst/>
          </a:prstGeom>
        </p:spPr>
        <p:txBody>
          <a:bodyPr wrap="square">
            <a:spAutoFit/>
          </a:bodyPr>
          <a:lstStyle/>
          <a:p>
            <a:pPr algn="ctr"/>
            <a:r>
              <a:rPr lang="ru-RU" sz="2400" b="1" dirty="0" err="1" smtClean="0">
                <a:latin typeface="Times New Roman" panose="02020603050405020304" pitchFamily="18" charset="0"/>
                <a:cs typeface="Times New Roman" panose="02020603050405020304" pitchFamily="18" charset="0"/>
              </a:rPr>
              <a:t>Салықты</a:t>
            </a:r>
            <a:r>
              <a:rPr lang="ru-RU" sz="2400" b="1" dirty="0" smtClean="0">
                <a:latin typeface="Times New Roman" panose="02020603050405020304" pitchFamily="18" charset="0"/>
                <a:cs typeface="Times New Roman" panose="02020603050405020304" pitchFamily="18" charset="0"/>
              </a:rPr>
              <a:t> </a:t>
            </a:r>
            <a:r>
              <a:rPr lang="ru-RU" sz="2400" b="1" dirty="0" err="1">
                <a:latin typeface="Times New Roman" panose="02020603050405020304" pitchFamily="18" charset="0"/>
                <a:cs typeface="Times New Roman" panose="02020603050405020304" pitchFamily="18" charset="0"/>
              </a:rPr>
              <a:t>оңтайландыру</a:t>
            </a:r>
            <a:r>
              <a:rPr lang="ru-RU" sz="2400" b="1" dirty="0">
                <a:latin typeface="Times New Roman" panose="02020603050405020304" pitchFamily="18" charset="0"/>
                <a:cs typeface="Times New Roman" panose="02020603050405020304" pitchFamily="18" charset="0"/>
              </a:rPr>
              <a:t> </a:t>
            </a:r>
            <a:r>
              <a:rPr lang="ru-RU" sz="2400" b="1" dirty="0" err="1">
                <a:latin typeface="Times New Roman" panose="02020603050405020304" pitchFamily="18" charset="0"/>
                <a:cs typeface="Times New Roman" panose="02020603050405020304" pitchFamily="18" charset="0"/>
              </a:rPr>
              <a:t>әдістерін</a:t>
            </a:r>
            <a:r>
              <a:rPr lang="ru-RU" sz="2400" b="1" dirty="0">
                <a:latin typeface="Times New Roman" panose="02020603050405020304" pitchFamily="18" charset="0"/>
                <a:cs typeface="Times New Roman" panose="02020603050405020304" pitchFamily="18" charset="0"/>
              </a:rPr>
              <a:t> </a:t>
            </a:r>
            <a:r>
              <a:rPr lang="ru-RU" sz="2400" b="1" dirty="0" err="1">
                <a:latin typeface="Times New Roman" panose="02020603050405020304" pitchFamily="18" charset="0"/>
                <a:cs typeface="Times New Roman" panose="02020603050405020304" pitchFamily="18" charset="0"/>
              </a:rPr>
              <a:t>теңестіру</a:t>
            </a:r>
            <a:endParaRPr lang="ru-RU" sz="24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1297874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Объект 3"/>
          <p:cNvGraphicFramePr>
            <a:graphicFrameLocks noGrp="1"/>
          </p:cNvGraphicFramePr>
          <p:nvPr>
            <p:ph idx="1"/>
            <p:extLst>
              <p:ext uri="{D42A27DB-BD31-4B8C-83A1-F6EECF244321}">
                <p14:modId xmlns:p14="http://schemas.microsoft.com/office/powerpoint/2010/main" val="2234763765"/>
              </p:ext>
            </p:extLst>
          </p:nvPr>
        </p:nvGraphicFramePr>
        <p:xfrm>
          <a:off x="838200" y="905608"/>
          <a:ext cx="10515600" cy="5695421"/>
        </p:xfrm>
        <a:graphic>
          <a:graphicData uri="http://schemas.openxmlformats.org/drawingml/2006/table">
            <a:tbl>
              <a:tblPr firstRow="1" bandRow="1">
                <a:tableStyleId>{5C22544A-7EE6-4342-B048-85BDC9FD1C3A}</a:tableStyleId>
              </a:tblPr>
              <a:tblGrid>
                <a:gridCol w="3505200"/>
                <a:gridCol w="3505200"/>
                <a:gridCol w="3505200"/>
              </a:tblGrid>
              <a:tr h="2627509">
                <a:tc>
                  <a:txBody>
                    <a:bodyPr/>
                    <a:lstStyle/>
                    <a:p>
                      <a:pPr fontAlgn="t"/>
                      <a:r>
                        <a:rPr lang="ru-RU" dirty="0" smtClean="0">
                          <a:solidFill>
                            <a:srgbClr val="000000"/>
                          </a:solidFill>
                          <a:effectLst/>
                        </a:rPr>
                        <a:t>5. </a:t>
                      </a:r>
                      <a:r>
                        <a:rPr lang="ru-RU" dirty="0" err="1" smtClean="0">
                          <a:solidFill>
                            <a:srgbClr val="000000"/>
                          </a:solidFill>
                          <a:effectLst/>
                        </a:rPr>
                        <a:t>Қатынастарды</a:t>
                      </a:r>
                      <a:r>
                        <a:rPr lang="ru-RU" dirty="0" smtClean="0">
                          <a:solidFill>
                            <a:srgbClr val="000000"/>
                          </a:solidFill>
                          <a:effectLst/>
                        </a:rPr>
                        <a:t> </a:t>
                      </a:r>
                      <a:r>
                        <a:rPr lang="ru-RU" dirty="0" err="1" smtClean="0">
                          <a:solidFill>
                            <a:srgbClr val="000000"/>
                          </a:solidFill>
                          <a:effectLst/>
                        </a:rPr>
                        <a:t>ауыстыру</a:t>
                      </a:r>
                      <a:r>
                        <a:rPr lang="ru-RU" dirty="0" smtClean="0">
                          <a:solidFill>
                            <a:srgbClr val="000000"/>
                          </a:solidFill>
                          <a:effectLst/>
                        </a:rPr>
                        <a:t> </a:t>
                      </a:r>
                      <a:r>
                        <a:rPr lang="ru-RU" dirty="0" err="1" smtClean="0">
                          <a:solidFill>
                            <a:srgbClr val="000000"/>
                          </a:solidFill>
                          <a:effectLst/>
                        </a:rPr>
                        <a:t>әдісі</a:t>
                      </a:r>
                      <a:endParaRPr lang="ru-RU" dirty="0">
                        <a:solidFill>
                          <a:srgbClr val="000000"/>
                        </a:solidFill>
                        <a:effectLst/>
                      </a:endParaRPr>
                    </a:p>
                  </a:txBody>
                  <a:tcPr marL="68580" marR="68580" marT="0" marB="0"/>
                </a:tc>
                <a:tc>
                  <a:txBody>
                    <a:bodyPr/>
                    <a:lstStyle/>
                    <a:p>
                      <a:pPr fontAlgn="t"/>
                      <a:r>
                        <a:rPr lang="ru-RU" dirty="0" err="1" smtClean="0">
                          <a:solidFill>
                            <a:srgbClr val="000000"/>
                          </a:solidFill>
                          <a:effectLst/>
                        </a:rPr>
                        <a:t>Ауыр</a:t>
                      </a:r>
                      <a:r>
                        <a:rPr lang="ru-RU" dirty="0" smtClean="0">
                          <a:solidFill>
                            <a:srgbClr val="000000"/>
                          </a:solidFill>
                          <a:effectLst/>
                        </a:rPr>
                        <a:t> </a:t>
                      </a:r>
                      <a:r>
                        <a:rPr lang="ru-RU" dirty="0" err="1" smtClean="0">
                          <a:solidFill>
                            <a:srgbClr val="000000"/>
                          </a:solidFill>
                          <a:effectLst/>
                        </a:rPr>
                        <a:t>салық</a:t>
                      </a:r>
                      <a:r>
                        <a:rPr lang="ru-RU" dirty="0" smtClean="0">
                          <a:solidFill>
                            <a:srgbClr val="000000"/>
                          </a:solidFill>
                          <a:effectLst/>
                        </a:rPr>
                        <a:t> </a:t>
                      </a:r>
                      <a:r>
                        <a:rPr lang="ru-RU" dirty="0" err="1" smtClean="0">
                          <a:solidFill>
                            <a:srgbClr val="000000"/>
                          </a:solidFill>
                          <a:effectLst/>
                        </a:rPr>
                        <a:t>салуы</a:t>
                      </a:r>
                      <a:r>
                        <a:rPr lang="ru-RU" dirty="0" smtClean="0">
                          <a:solidFill>
                            <a:srgbClr val="000000"/>
                          </a:solidFill>
                          <a:effectLst/>
                        </a:rPr>
                        <a:t> бар </a:t>
                      </a:r>
                      <a:r>
                        <a:rPr lang="ru-RU" dirty="0" err="1" smtClean="0">
                          <a:solidFill>
                            <a:srgbClr val="000000"/>
                          </a:solidFill>
                          <a:effectLst/>
                        </a:rPr>
                        <a:t>мәміле</a:t>
                      </a:r>
                      <a:r>
                        <a:rPr lang="ru-RU" dirty="0" smtClean="0">
                          <a:solidFill>
                            <a:srgbClr val="000000"/>
                          </a:solidFill>
                          <a:effectLst/>
                        </a:rPr>
                        <a:t> </a:t>
                      </a:r>
                      <a:r>
                        <a:rPr lang="ru-RU" dirty="0" err="1" smtClean="0">
                          <a:solidFill>
                            <a:srgbClr val="000000"/>
                          </a:solidFill>
                          <a:effectLst/>
                        </a:rPr>
                        <a:t>салық</a:t>
                      </a:r>
                      <a:r>
                        <a:rPr lang="ru-RU" dirty="0" smtClean="0">
                          <a:solidFill>
                            <a:srgbClr val="000000"/>
                          </a:solidFill>
                          <a:effectLst/>
                        </a:rPr>
                        <a:t> </a:t>
                      </a:r>
                      <a:r>
                        <a:rPr lang="ru-RU" dirty="0" err="1" smtClean="0">
                          <a:solidFill>
                            <a:srgbClr val="000000"/>
                          </a:solidFill>
                          <a:effectLst/>
                        </a:rPr>
                        <a:t>салудың</a:t>
                      </a:r>
                      <a:r>
                        <a:rPr lang="ru-RU" dirty="0" smtClean="0">
                          <a:solidFill>
                            <a:srgbClr val="000000"/>
                          </a:solidFill>
                          <a:effectLst/>
                        </a:rPr>
                        <a:t> </a:t>
                      </a:r>
                      <a:r>
                        <a:rPr lang="ru-RU" dirty="0" err="1" smtClean="0">
                          <a:solidFill>
                            <a:srgbClr val="000000"/>
                          </a:solidFill>
                          <a:effectLst/>
                        </a:rPr>
                        <a:t>неғұрлым</a:t>
                      </a:r>
                      <a:r>
                        <a:rPr lang="ru-RU" dirty="0" smtClean="0">
                          <a:solidFill>
                            <a:srgbClr val="000000"/>
                          </a:solidFill>
                          <a:effectLst/>
                        </a:rPr>
                        <a:t> </a:t>
                      </a:r>
                      <a:r>
                        <a:rPr lang="ru-RU" dirty="0" err="1" smtClean="0">
                          <a:solidFill>
                            <a:srgbClr val="000000"/>
                          </a:solidFill>
                          <a:effectLst/>
                        </a:rPr>
                        <a:t>қолайлы</a:t>
                      </a:r>
                      <a:r>
                        <a:rPr lang="ru-RU" dirty="0" smtClean="0">
                          <a:solidFill>
                            <a:srgbClr val="000000"/>
                          </a:solidFill>
                          <a:effectLst/>
                        </a:rPr>
                        <a:t> </a:t>
                      </a:r>
                      <a:r>
                        <a:rPr lang="ru-RU" dirty="0" err="1" smtClean="0">
                          <a:solidFill>
                            <a:srgbClr val="000000"/>
                          </a:solidFill>
                          <a:effectLst/>
                        </a:rPr>
                        <a:t>тәртібін</a:t>
                      </a:r>
                      <a:r>
                        <a:rPr lang="ru-RU" dirty="0" smtClean="0">
                          <a:solidFill>
                            <a:srgbClr val="000000"/>
                          </a:solidFill>
                          <a:effectLst/>
                        </a:rPr>
                        <a:t> </a:t>
                      </a:r>
                      <a:r>
                        <a:rPr lang="ru-RU" dirty="0" err="1" smtClean="0">
                          <a:solidFill>
                            <a:srgbClr val="000000"/>
                          </a:solidFill>
                          <a:effectLst/>
                        </a:rPr>
                        <a:t>қолдана</a:t>
                      </a:r>
                      <a:r>
                        <a:rPr lang="ru-RU" dirty="0" smtClean="0">
                          <a:solidFill>
                            <a:srgbClr val="000000"/>
                          </a:solidFill>
                          <a:effectLst/>
                        </a:rPr>
                        <a:t> </a:t>
                      </a:r>
                      <a:r>
                        <a:rPr lang="ru-RU" dirty="0" err="1" smtClean="0">
                          <a:solidFill>
                            <a:srgbClr val="000000"/>
                          </a:solidFill>
                          <a:effectLst/>
                        </a:rPr>
                        <a:t>отырып</a:t>
                      </a:r>
                      <a:r>
                        <a:rPr lang="ru-RU" dirty="0" smtClean="0">
                          <a:solidFill>
                            <a:srgbClr val="000000"/>
                          </a:solidFill>
                          <a:effectLst/>
                        </a:rPr>
                        <a:t>, </a:t>
                      </a:r>
                      <a:r>
                        <a:rPr lang="ru-RU" dirty="0" err="1" smtClean="0">
                          <a:solidFill>
                            <a:srgbClr val="000000"/>
                          </a:solidFill>
                          <a:effectLst/>
                        </a:rPr>
                        <a:t>бірдей</a:t>
                      </a:r>
                      <a:r>
                        <a:rPr lang="ru-RU" dirty="0" smtClean="0">
                          <a:solidFill>
                            <a:srgbClr val="000000"/>
                          </a:solidFill>
                          <a:effectLst/>
                        </a:rPr>
                        <a:t> </a:t>
                      </a:r>
                      <a:r>
                        <a:rPr lang="ru-RU" dirty="0" err="1" smtClean="0">
                          <a:solidFill>
                            <a:srgbClr val="000000"/>
                          </a:solidFill>
                          <a:effectLst/>
                        </a:rPr>
                        <a:t>немесе</a:t>
                      </a:r>
                      <a:r>
                        <a:rPr lang="ru-RU" dirty="0" smtClean="0">
                          <a:solidFill>
                            <a:srgbClr val="000000"/>
                          </a:solidFill>
                          <a:effectLst/>
                        </a:rPr>
                        <a:t> </a:t>
                      </a:r>
                      <a:r>
                        <a:rPr lang="ru-RU" dirty="0" err="1" smtClean="0">
                          <a:solidFill>
                            <a:srgbClr val="000000"/>
                          </a:solidFill>
                          <a:effectLst/>
                        </a:rPr>
                        <a:t>мүмкіндігінше</a:t>
                      </a:r>
                      <a:r>
                        <a:rPr lang="ru-RU" dirty="0" smtClean="0">
                          <a:solidFill>
                            <a:srgbClr val="000000"/>
                          </a:solidFill>
                          <a:effectLst/>
                        </a:rPr>
                        <a:t> </a:t>
                      </a:r>
                      <a:r>
                        <a:rPr lang="ru-RU" dirty="0" err="1" smtClean="0">
                          <a:solidFill>
                            <a:srgbClr val="000000"/>
                          </a:solidFill>
                          <a:effectLst/>
                        </a:rPr>
                        <a:t>жақын</a:t>
                      </a:r>
                      <a:r>
                        <a:rPr lang="ru-RU" dirty="0" smtClean="0">
                          <a:solidFill>
                            <a:srgbClr val="000000"/>
                          </a:solidFill>
                          <a:effectLst/>
                        </a:rPr>
                        <a:t> </a:t>
                      </a:r>
                      <a:r>
                        <a:rPr lang="ru-RU" dirty="0" err="1" smtClean="0">
                          <a:solidFill>
                            <a:srgbClr val="000000"/>
                          </a:solidFill>
                          <a:effectLst/>
                        </a:rPr>
                        <a:t>мақсатқа</a:t>
                      </a:r>
                      <a:r>
                        <a:rPr lang="ru-RU" dirty="0" smtClean="0">
                          <a:solidFill>
                            <a:srgbClr val="000000"/>
                          </a:solidFill>
                          <a:effectLst/>
                        </a:rPr>
                        <a:t> </a:t>
                      </a:r>
                      <a:r>
                        <a:rPr lang="ru-RU" dirty="0" err="1" smtClean="0">
                          <a:solidFill>
                            <a:srgbClr val="000000"/>
                          </a:solidFill>
                          <a:effectLst/>
                        </a:rPr>
                        <a:t>жетуге</a:t>
                      </a:r>
                      <a:r>
                        <a:rPr lang="ru-RU" dirty="0" smtClean="0">
                          <a:solidFill>
                            <a:srgbClr val="000000"/>
                          </a:solidFill>
                          <a:effectLst/>
                        </a:rPr>
                        <a:t> </a:t>
                      </a:r>
                      <a:r>
                        <a:rPr lang="ru-RU" dirty="0" err="1" smtClean="0">
                          <a:solidFill>
                            <a:srgbClr val="000000"/>
                          </a:solidFill>
                          <a:effectLst/>
                        </a:rPr>
                        <a:t>мүмкіндік</a:t>
                      </a:r>
                      <a:r>
                        <a:rPr lang="ru-RU" dirty="0" smtClean="0">
                          <a:solidFill>
                            <a:srgbClr val="000000"/>
                          </a:solidFill>
                          <a:effectLst/>
                        </a:rPr>
                        <a:t> </a:t>
                      </a:r>
                      <a:r>
                        <a:rPr lang="ru-RU" dirty="0" err="1" smtClean="0">
                          <a:solidFill>
                            <a:srgbClr val="000000"/>
                          </a:solidFill>
                          <a:effectLst/>
                        </a:rPr>
                        <a:t>беретін</a:t>
                      </a:r>
                      <a:r>
                        <a:rPr lang="ru-RU" dirty="0" smtClean="0">
                          <a:solidFill>
                            <a:srgbClr val="000000"/>
                          </a:solidFill>
                          <a:effectLst/>
                        </a:rPr>
                        <a:t> </a:t>
                      </a:r>
                      <a:r>
                        <a:rPr lang="ru-RU" dirty="0" err="1" smtClean="0">
                          <a:solidFill>
                            <a:srgbClr val="000000"/>
                          </a:solidFill>
                          <a:effectLst/>
                        </a:rPr>
                        <a:t>операциямен</a:t>
                      </a:r>
                      <a:r>
                        <a:rPr lang="ru-RU" dirty="0" smtClean="0">
                          <a:solidFill>
                            <a:srgbClr val="000000"/>
                          </a:solidFill>
                          <a:effectLst/>
                        </a:rPr>
                        <a:t> </a:t>
                      </a:r>
                      <a:r>
                        <a:rPr lang="ru-RU" dirty="0" err="1" smtClean="0">
                          <a:solidFill>
                            <a:srgbClr val="000000"/>
                          </a:solidFill>
                          <a:effectLst/>
                        </a:rPr>
                        <a:t>ауыстырылады</a:t>
                      </a:r>
                      <a:endParaRPr lang="ru-RU" dirty="0">
                        <a:solidFill>
                          <a:srgbClr val="000000"/>
                        </a:solidFill>
                        <a:effectLst/>
                      </a:endParaRPr>
                    </a:p>
                  </a:txBody>
                  <a:tcPr marL="68580" marR="68580" marT="0" marB="0"/>
                </a:tc>
                <a:tc>
                  <a:txBody>
                    <a:bodyPr/>
                    <a:lstStyle/>
                    <a:p>
                      <a:pPr fontAlgn="t"/>
                      <a:r>
                        <a:rPr lang="ru-RU" dirty="0" err="1" smtClean="0">
                          <a:solidFill>
                            <a:srgbClr val="000000"/>
                          </a:solidFill>
                          <a:effectLst/>
                        </a:rPr>
                        <a:t>Мысалы</a:t>
                      </a:r>
                      <a:r>
                        <a:rPr lang="ru-RU" dirty="0" smtClean="0">
                          <a:solidFill>
                            <a:srgbClr val="000000"/>
                          </a:solidFill>
                          <a:effectLst/>
                        </a:rPr>
                        <a:t>, </a:t>
                      </a:r>
                      <a:r>
                        <a:rPr lang="ru-RU" dirty="0" err="1" smtClean="0">
                          <a:solidFill>
                            <a:srgbClr val="000000"/>
                          </a:solidFill>
                          <a:effectLst/>
                        </a:rPr>
                        <a:t>сатып</a:t>
                      </a:r>
                      <a:r>
                        <a:rPr lang="ru-RU" dirty="0" smtClean="0">
                          <a:solidFill>
                            <a:srgbClr val="000000"/>
                          </a:solidFill>
                          <a:effectLst/>
                        </a:rPr>
                        <a:t> </a:t>
                      </a:r>
                      <a:r>
                        <a:rPr lang="ru-RU" dirty="0" err="1" smtClean="0">
                          <a:solidFill>
                            <a:srgbClr val="000000"/>
                          </a:solidFill>
                          <a:effectLst/>
                        </a:rPr>
                        <a:t>алу-сату</a:t>
                      </a:r>
                      <a:r>
                        <a:rPr lang="ru-RU" dirty="0" smtClean="0">
                          <a:solidFill>
                            <a:srgbClr val="000000"/>
                          </a:solidFill>
                          <a:effectLst/>
                        </a:rPr>
                        <a:t> </a:t>
                      </a:r>
                      <a:r>
                        <a:rPr lang="ru-RU" dirty="0" err="1" smtClean="0">
                          <a:solidFill>
                            <a:srgbClr val="000000"/>
                          </a:solidFill>
                          <a:effectLst/>
                        </a:rPr>
                        <a:t>шартын</a:t>
                      </a:r>
                      <a:r>
                        <a:rPr lang="ru-RU" dirty="0" smtClean="0">
                          <a:solidFill>
                            <a:srgbClr val="000000"/>
                          </a:solidFill>
                          <a:effectLst/>
                        </a:rPr>
                        <a:t> </a:t>
                      </a:r>
                      <a:r>
                        <a:rPr lang="ru-RU" dirty="0" err="1" smtClean="0">
                          <a:solidFill>
                            <a:srgbClr val="000000"/>
                          </a:solidFill>
                          <a:effectLst/>
                        </a:rPr>
                        <a:t>жалдау</a:t>
                      </a:r>
                      <a:r>
                        <a:rPr lang="ru-RU" dirty="0" smtClean="0">
                          <a:solidFill>
                            <a:srgbClr val="000000"/>
                          </a:solidFill>
                          <a:effectLst/>
                        </a:rPr>
                        <a:t> </a:t>
                      </a:r>
                      <a:r>
                        <a:rPr lang="ru-RU" dirty="0" err="1" smtClean="0">
                          <a:solidFill>
                            <a:srgbClr val="000000"/>
                          </a:solidFill>
                          <a:effectLst/>
                        </a:rPr>
                        <a:t>шартымен</a:t>
                      </a:r>
                      <a:r>
                        <a:rPr lang="ru-RU" dirty="0" smtClean="0">
                          <a:solidFill>
                            <a:srgbClr val="000000"/>
                          </a:solidFill>
                          <a:effectLst/>
                        </a:rPr>
                        <a:t> </a:t>
                      </a:r>
                      <a:r>
                        <a:rPr lang="ru-RU" dirty="0" err="1" smtClean="0">
                          <a:solidFill>
                            <a:srgbClr val="000000"/>
                          </a:solidFill>
                          <a:effectLst/>
                        </a:rPr>
                        <a:t>ауыстыру</a:t>
                      </a:r>
                      <a:r>
                        <a:rPr lang="ru-RU" dirty="0" smtClean="0">
                          <a:solidFill>
                            <a:srgbClr val="000000"/>
                          </a:solidFill>
                          <a:effectLst/>
                        </a:rPr>
                        <a:t> </a:t>
                      </a:r>
                      <a:r>
                        <a:rPr lang="ru-RU" dirty="0" err="1" smtClean="0">
                          <a:solidFill>
                            <a:srgbClr val="000000"/>
                          </a:solidFill>
                          <a:effectLst/>
                        </a:rPr>
                        <a:t>үшін</a:t>
                      </a:r>
                      <a:r>
                        <a:rPr lang="ru-RU" dirty="0" smtClean="0">
                          <a:solidFill>
                            <a:srgbClr val="000000"/>
                          </a:solidFill>
                          <a:effectLst/>
                        </a:rPr>
                        <a:t> </a:t>
                      </a:r>
                      <a:r>
                        <a:rPr lang="ru-RU" dirty="0" err="1" smtClean="0">
                          <a:solidFill>
                            <a:srgbClr val="000000"/>
                          </a:solidFill>
                          <a:effectLst/>
                        </a:rPr>
                        <a:t>серіктестің</a:t>
                      </a:r>
                      <a:r>
                        <a:rPr lang="ru-RU" dirty="0" smtClean="0">
                          <a:solidFill>
                            <a:srgbClr val="000000"/>
                          </a:solidFill>
                          <a:effectLst/>
                        </a:rPr>
                        <a:t> </a:t>
                      </a:r>
                      <a:r>
                        <a:rPr lang="ru-RU" dirty="0" err="1" smtClean="0">
                          <a:solidFill>
                            <a:srgbClr val="000000"/>
                          </a:solidFill>
                          <a:effectLst/>
                        </a:rPr>
                        <a:t>келісімі</a:t>
                      </a:r>
                      <a:r>
                        <a:rPr lang="ru-RU" dirty="0" smtClean="0">
                          <a:solidFill>
                            <a:srgbClr val="000000"/>
                          </a:solidFill>
                          <a:effectLst/>
                        </a:rPr>
                        <a:t> </a:t>
                      </a:r>
                      <a:r>
                        <a:rPr lang="ru-RU" dirty="0" err="1" smtClean="0">
                          <a:solidFill>
                            <a:srgbClr val="000000"/>
                          </a:solidFill>
                          <a:effectLst/>
                        </a:rPr>
                        <a:t>қажет</a:t>
                      </a:r>
                      <a:r>
                        <a:rPr lang="ru-RU" dirty="0" smtClean="0">
                          <a:solidFill>
                            <a:srgbClr val="000000"/>
                          </a:solidFill>
                          <a:effectLst/>
                        </a:rPr>
                        <a:t>.</a:t>
                      </a:r>
                      <a:endParaRPr lang="ru-RU" dirty="0">
                        <a:solidFill>
                          <a:srgbClr val="000000"/>
                        </a:solidFill>
                        <a:effectLst/>
                      </a:endParaRPr>
                    </a:p>
                  </a:txBody>
                  <a:tcPr marL="68580" marR="68580" marT="0" marB="0"/>
                </a:tc>
              </a:tr>
              <a:tr h="1970632">
                <a:tc>
                  <a:txBody>
                    <a:bodyPr/>
                    <a:lstStyle/>
                    <a:p>
                      <a:pPr fontAlgn="t"/>
                      <a:r>
                        <a:rPr lang="ru-RU" dirty="0">
                          <a:solidFill>
                            <a:srgbClr val="000000"/>
                          </a:solidFill>
                          <a:effectLst/>
                        </a:rPr>
                        <a:t>6. </a:t>
                      </a:r>
                      <a:r>
                        <a:rPr lang="ru-RU" dirty="0" err="1" smtClean="0">
                          <a:solidFill>
                            <a:srgbClr val="000000"/>
                          </a:solidFill>
                          <a:effectLst/>
                        </a:rPr>
                        <a:t>Қарым-қатынасты</a:t>
                      </a:r>
                      <a:r>
                        <a:rPr lang="ru-RU" dirty="0" smtClean="0">
                          <a:solidFill>
                            <a:srgbClr val="000000"/>
                          </a:solidFill>
                          <a:effectLst/>
                        </a:rPr>
                        <a:t> </a:t>
                      </a:r>
                      <a:r>
                        <a:rPr lang="ru-RU" dirty="0" err="1" smtClean="0">
                          <a:solidFill>
                            <a:srgbClr val="000000"/>
                          </a:solidFill>
                          <a:effectLst/>
                        </a:rPr>
                        <a:t>ажырату</a:t>
                      </a:r>
                      <a:r>
                        <a:rPr lang="ru-RU" dirty="0" smtClean="0">
                          <a:solidFill>
                            <a:srgbClr val="000000"/>
                          </a:solidFill>
                          <a:effectLst/>
                        </a:rPr>
                        <a:t> </a:t>
                      </a:r>
                      <a:r>
                        <a:rPr lang="ru-RU" dirty="0" err="1" smtClean="0">
                          <a:solidFill>
                            <a:srgbClr val="000000"/>
                          </a:solidFill>
                          <a:effectLst/>
                        </a:rPr>
                        <a:t>әдісі</a:t>
                      </a:r>
                      <a:endParaRPr lang="ru-RU" dirty="0">
                        <a:solidFill>
                          <a:srgbClr val="000000"/>
                        </a:solidFill>
                        <a:effectLst/>
                      </a:endParaRPr>
                    </a:p>
                  </a:txBody>
                  <a:tcPr marL="68580" marR="68580" marT="0" marB="0"/>
                </a:tc>
                <a:tc>
                  <a:txBody>
                    <a:bodyPr/>
                    <a:lstStyle/>
                    <a:p>
                      <a:pPr fontAlgn="t"/>
                      <a:r>
                        <a:rPr lang="ru-RU" dirty="0" err="1" smtClean="0">
                          <a:solidFill>
                            <a:srgbClr val="000000"/>
                          </a:solidFill>
                          <a:effectLst/>
                        </a:rPr>
                        <a:t>Ол</a:t>
                      </a:r>
                      <a:r>
                        <a:rPr lang="ru-RU" dirty="0" smtClean="0">
                          <a:solidFill>
                            <a:srgbClr val="000000"/>
                          </a:solidFill>
                          <a:effectLst/>
                        </a:rPr>
                        <a:t> </a:t>
                      </a:r>
                      <a:r>
                        <a:rPr lang="ru-RU" dirty="0" err="1" smtClean="0">
                          <a:solidFill>
                            <a:srgbClr val="000000"/>
                          </a:solidFill>
                          <a:effectLst/>
                        </a:rPr>
                        <a:t>толық</a:t>
                      </a:r>
                      <a:r>
                        <a:rPr lang="ru-RU" dirty="0" smtClean="0">
                          <a:solidFill>
                            <a:srgbClr val="000000"/>
                          </a:solidFill>
                          <a:effectLst/>
                        </a:rPr>
                        <a:t> </a:t>
                      </a:r>
                      <a:r>
                        <a:rPr lang="ru-RU" dirty="0" err="1" smtClean="0">
                          <a:solidFill>
                            <a:srgbClr val="000000"/>
                          </a:solidFill>
                          <a:effectLst/>
                        </a:rPr>
                        <a:t>ауыстыру</a:t>
                      </a:r>
                      <a:r>
                        <a:rPr lang="ru-RU" dirty="0" smtClean="0">
                          <a:solidFill>
                            <a:srgbClr val="000000"/>
                          </a:solidFill>
                          <a:effectLst/>
                        </a:rPr>
                        <a:t> </a:t>
                      </a:r>
                      <a:r>
                        <a:rPr lang="ru-RU" dirty="0" err="1" smtClean="0">
                          <a:solidFill>
                            <a:srgbClr val="000000"/>
                          </a:solidFill>
                          <a:effectLst/>
                        </a:rPr>
                        <a:t>бастапқы</a:t>
                      </a:r>
                      <a:r>
                        <a:rPr lang="ru-RU" dirty="0" smtClean="0">
                          <a:solidFill>
                            <a:srgbClr val="000000"/>
                          </a:solidFill>
                          <a:effectLst/>
                        </a:rPr>
                        <a:t> </a:t>
                      </a:r>
                      <a:r>
                        <a:rPr lang="ru-RU" dirty="0" err="1" smtClean="0">
                          <a:solidFill>
                            <a:srgbClr val="000000"/>
                          </a:solidFill>
                          <a:effectLst/>
                        </a:rPr>
                        <a:t>операцияның</a:t>
                      </a:r>
                      <a:r>
                        <a:rPr lang="ru-RU" dirty="0" smtClean="0">
                          <a:solidFill>
                            <a:srgbClr val="000000"/>
                          </a:solidFill>
                          <a:effectLst/>
                        </a:rPr>
                        <a:t> </a:t>
                      </a:r>
                      <a:r>
                        <a:rPr lang="ru-RU" dirty="0" err="1" smtClean="0">
                          <a:solidFill>
                            <a:srgbClr val="000000"/>
                          </a:solidFill>
                          <a:effectLst/>
                        </a:rPr>
                        <a:t>мақсатына</a:t>
                      </a:r>
                      <a:r>
                        <a:rPr lang="ru-RU" dirty="0" smtClean="0">
                          <a:solidFill>
                            <a:srgbClr val="000000"/>
                          </a:solidFill>
                          <a:effectLst/>
                        </a:rPr>
                        <a:t> </a:t>
                      </a:r>
                      <a:r>
                        <a:rPr lang="ru-RU" dirty="0" err="1" smtClean="0">
                          <a:solidFill>
                            <a:srgbClr val="000000"/>
                          </a:solidFill>
                          <a:effectLst/>
                        </a:rPr>
                        <a:t>жақын</a:t>
                      </a:r>
                      <a:r>
                        <a:rPr lang="ru-RU" dirty="0" smtClean="0">
                          <a:solidFill>
                            <a:srgbClr val="000000"/>
                          </a:solidFill>
                          <a:effectLst/>
                        </a:rPr>
                        <a:t> </a:t>
                      </a:r>
                      <a:r>
                        <a:rPr lang="ru-RU" dirty="0" err="1" smtClean="0">
                          <a:solidFill>
                            <a:srgbClr val="000000"/>
                          </a:solidFill>
                          <a:effectLst/>
                        </a:rPr>
                        <a:t>нәтижеге</a:t>
                      </a:r>
                      <a:r>
                        <a:rPr lang="ru-RU" dirty="0" smtClean="0">
                          <a:solidFill>
                            <a:srgbClr val="000000"/>
                          </a:solidFill>
                          <a:effectLst/>
                        </a:rPr>
                        <a:t> </a:t>
                      </a:r>
                      <a:r>
                        <a:rPr lang="ru-RU" dirty="0" err="1" smtClean="0">
                          <a:solidFill>
                            <a:srgbClr val="000000"/>
                          </a:solidFill>
                          <a:effectLst/>
                        </a:rPr>
                        <a:t>қол</a:t>
                      </a:r>
                      <a:r>
                        <a:rPr lang="ru-RU" dirty="0" smtClean="0">
                          <a:solidFill>
                            <a:srgbClr val="000000"/>
                          </a:solidFill>
                          <a:effectLst/>
                        </a:rPr>
                        <a:t> </a:t>
                      </a:r>
                      <a:r>
                        <a:rPr lang="ru-RU" dirty="0" err="1" smtClean="0">
                          <a:solidFill>
                            <a:srgbClr val="000000"/>
                          </a:solidFill>
                          <a:effectLst/>
                        </a:rPr>
                        <a:t>жеткізуге</a:t>
                      </a:r>
                      <a:r>
                        <a:rPr lang="ru-RU" dirty="0" smtClean="0">
                          <a:solidFill>
                            <a:srgbClr val="000000"/>
                          </a:solidFill>
                          <a:effectLst/>
                        </a:rPr>
                        <a:t> </a:t>
                      </a:r>
                      <a:r>
                        <a:rPr lang="ru-RU" dirty="0" err="1" smtClean="0">
                          <a:solidFill>
                            <a:srgbClr val="000000"/>
                          </a:solidFill>
                          <a:effectLst/>
                        </a:rPr>
                        <a:t>мүмкіндік</a:t>
                      </a:r>
                      <a:r>
                        <a:rPr lang="ru-RU" dirty="0" smtClean="0">
                          <a:solidFill>
                            <a:srgbClr val="000000"/>
                          </a:solidFill>
                          <a:effectLst/>
                        </a:rPr>
                        <a:t> </a:t>
                      </a:r>
                      <a:r>
                        <a:rPr lang="ru-RU" dirty="0" err="1" smtClean="0">
                          <a:solidFill>
                            <a:srgbClr val="000000"/>
                          </a:solidFill>
                          <a:effectLst/>
                        </a:rPr>
                        <a:t>бермейтін</a:t>
                      </a:r>
                      <a:r>
                        <a:rPr lang="ru-RU" dirty="0" smtClean="0">
                          <a:solidFill>
                            <a:srgbClr val="000000"/>
                          </a:solidFill>
                          <a:effectLst/>
                        </a:rPr>
                        <a:t> </a:t>
                      </a:r>
                      <a:r>
                        <a:rPr lang="ru-RU" dirty="0" err="1" smtClean="0">
                          <a:solidFill>
                            <a:srgbClr val="000000"/>
                          </a:solidFill>
                          <a:effectLst/>
                        </a:rPr>
                        <a:t>жағдайларда</a:t>
                      </a:r>
                      <a:r>
                        <a:rPr lang="ru-RU" dirty="0" smtClean="0">
                          <a:solidFill>
                            <a:srgbClr val="000000"/>
                          </a:solidFill>
                          <a:effectLst/>
                        </a:rPr>
                        <a:t> </a:t>
                      </a:r>
                      <a:r>
                        <a:rPr lang="ru-RU" dirty="0" err="1" smtClean="0">
                          <a:solidFill>
                            <a:srgbClr val="000000"/>
                          </a:solidFill>
                          <a:effectLst/>
                        </a:rPr>
                        <a:t>қолданылады</a:t>
                      </a:r>
                      <a:r>
                        <a:rPr lang="ru-RU" dirty="0" smtClean="0">
                          <a:solidFill>
                            <a:srgbClr val="000000"/>
                          </a:solidFill>
                          <a:effectLst/>
                        </a:rPr>
                        <a:t>.</a:t>
                      </a:r>
                      <a:endParaRPr lang="ru-RU" dirty="0">
                        <a:solidFill>
                          <a:srgbClr val="000000"/>
                        </a:solidFill>
                        <a:effectLst/>
                      </a:endParaRPr>
                    </a:p>
                  </a:txBody>
                  <a:tcPr marL="68580" marR="68580" marT="0" marB="0"/>
                </a:tc>
                <a:tc>
                  <a:txBody>
                    <a:bodyPr/>
                    <a:lstStyle/>
                    <a:p>
                      <a:pPr fontAlgn="t"/>
                      <a:r>
                        <a:rPr lang="ru-RU" dirty="0" err="1" smtClean="0">
                          <a:solidFill>
                            <a:srgbClr val="000000"/>
                          </a:solidFill>
                          <a:effectLst/>
                        </a:rPr>
                        <a:t>Бөлу</a:t>
                      </a:r>
                      <a:r>
                        <a:rPr lang="ru-RU" dirty="0" smtClean="0">
                          <a:solidFill>
                            <a:srgbClr val="000000"/>
                          </a:solidFill>
                          <a:effectLst/>
                        </a:rPr>
                        <a:t> </a:t>
                      </a:r>
                      <a:r>
                        <a:rPr lang="ru-RU" dirty="0" err="1" smtClean="0">
                          <a:solidFill>
                            <a:srgbClr val="000000"/>
                          </a:solidFill>
                          <a:effectLst/>
                        </a:rPr>
                        <a:t>үшін</a:t>
                      </a:r>
                      <a:r>
                        <a:rPr lang="ru-RU" dirty="0" smtClean="0">
                          <a:solidFill>
                            <a:srgbClr val="000000"/>
                          </a:solidFill>
                          <a:effectLst/>
                        </a:rPr>
                        <a:t> </a:t>
                      </a:r>
                      <a:r>
                        <a:rPr lang="ru-RU" dirty="0" err="1" smtClean="0">
                          <a:solidFill>
                            <a:srgbClr val="000000"/>
                          </a:solidFill>
                          <a:effectLst/>
                        </a:rPr>
                        <a:t>серіктестің</a:t>
                      </a:r>
                      <a:r>
                        <a:rPr lang="ru-RU" dirty="0" smtClean="0">
                          <a:solidFill>
                            <a:srgbClr val="000000"/>
                          </a:solidFill>
                          <a:effectLst/>
                        </a:rPr>
                        <a:t> </a:t>
                      </a:r>
                      <a:r>
                        <a:rPr lang="ru-RU" dirty="0" err="1" smtClean="0">
                          <a:solidFill>
                            <a:srgbClr val="000000"/>
                          </a:solidFill>
                          <a:effectLst/>
                        </a:rPr>
                        <a:t>келісімі</a:t>
                      </a:r>
                      <a:r>
                        <a:rPr lang="ru-RU" dirty="0" smtClean="0">
                          <a:solidFill>
                            <a:srgbClr val="000000"/>
                          </a:solidFill>
                          <a:effectLst/>
                        </a:rPr>
                        <a:t> </a:t>
                      </a:r>
                      <a:r>
                        <a:rPr lang="ru-RU" dirty="0" err="1" smtClean="0">
                          <a:solidFill>
                            <a:srgbClr val="000000"/>
                          </a:solidFill>
                          <a:effectLst/>
                        </a:rPr>
                        <a:t>қажет</a:t>
                      </a:r>
                      <a:r>
                        <a:rPr lang="ru-RU" dirty="0" smtClean="0">
                          <a:solidFill>
                            <a:srgbClr val="000000"/>
                          </a:solidFill>
                          <a:effectLst/>
                        </a:rPr>
                        <a:t>, </a:t>
                      </a:r>
                      <a:r>
                        <a:rPr lang="ru-RU" dirty="0" err="1" smtClean="0">
                          <a:solidFill>
                            <a:srgbClr val="000000"/>
                          </a:solidFill>
                          <a:effectLst/>
                        </a:rPr>
                        <a:t>мысалы</a:t>
                      </a:r>
                      <a:r>
                        <a:rPr lang="ru-RU" dirty="0" smtClean="0">
                          <a:solidFill>
                            <a:srgbClr val="000000"/>
                          </a:solidFill>
                          <a:effectLst/>
                        </a:rPr>
                        <a:t>, </a:t>
                      </a:r>
                      <a:r>
                        <a:rPr lang="ru-RU" dirty="0" err="1" smtClean="0">
                          <a:solidFill>
                            <a:srgbClr val="000000"/>
                          </a:solidFill>
                          <a:effectLst/>
                        </a:rPr>
                        <a:t>еңбек</a:t>
                      </a:r>
                      <a:r>
                        <a:rPr lang="ru-RU" dirty="0" smtClean="0">
                          <a:solidFill>
                            <a:srgbClr val="000000"/>
                          </a:solidFill>
                          <a:effectLst/>
                        </a:rPr>
                        <a:t> </a:t>
                      </a:r>
                      <a:r>
                        <a:rPr lang="ru-RU" dirty="0" err="1" smtClean="0">
                          <a:solidFill>
                            <a:srgbClr val="000000"/>
                          </a:solidFill>
                          <a:effectLst/>
                        </a:rPr>
                        <a:t>шарты</a:t>
                      </a:r>
                      <a:r>
                        <a:rPr lang="ru-RU" dirty="0" smtClean="0">
                          <a:solidFill>
                            <a:srgbClr val="000000"/>
                          </a:solidFill>
                          <a:effectLst/>
                        </a:rPr>
                        <a:t> </a:t>
                      </a:r>
                      <a:r>
                        <a:rPr lang="ru-RU" dirty="0" err="1" smtClean="0">
                          <a:solidFill>
                            <a:srgbClr val="000000"/>
                          </a:solidFill>
                          <a:effectLst/>
                        </a:rPr>
                        <a:t>бойынша</a:t>
                      </a:r>
                      <a:r>
                        <a:rPr lang="ru-RU" dirty="0" smtClean="0">
                          <a:solidFill>
                            <a:srgbClr val="000000"/>
                          </a:solidFill>
                          <a:effectLst/>
                        </a:rPr>
                        <a:t> </a:t>
                      </a:r>
                      <a:r>
                        <a:rPr lang="ru-RU" dirty="0" err="1" smtClean="0">
                          <a:solidFill>
                            <a:srgbClr val="000000"/>
                          </a:solidFill>
                          <a:effectLst/>
                        </a:rPr>
                        <a:t>жұмыс</a:t>
                      </a:r>
                      <a:r>
                        <a:rPr lang="ru-RU" dirty="0" smtClean="0">
                          <a:solidFill>
                            <a:srgbClr val="000000"/>
                          </a:solidFill>
                          <a:effectLst/>
                        </a:rPr>
                        <a:t> </a:t>
                      </a:r>
                      <a:r>
                        <a:rPr lang="ru-RU" dirty="0" err="1" smtClean="0">
                          <a:solidFill>
                            <a:srgbClr val="000000"/>
                          </a:solidFill>
                          <a:effectLst/>
                        </a:rPr>
                        <a:t>шарты</a:t>
                      </a:r>
                      <a:r>
                        <a:rPr lang="ru-RU" dirty="0" smtClean="0">
                          <a:solidFill>
                            <a:srgbClr val="000000"/>
                          </a:solidFill>
                          <a:effectLst/>
                        </a:rPr>
                        <a:t> </a:t>
                      </a:r>
                      <a:r>
                        <a:rPr lang="ru-RU" dirty="0" err="1" smtClean="0">
                          <a:solidFill>
                            <a:srgbClr val="000000"/>
                          </a:solidFill>
                          <a:effectLst/>
                        </a:rPr>
                        <a:t>және</a:t>
                      </a:r>
                      <a:r>
                        <a:rPr lang="ru-RU" dirty="0" smtClean="0">
                          <a:solidFill>
                            <a:srgbClr val="000000"/>
                          </a:solidFill>
                          <a:effectLst/>
                        </a:rPr>
                        <a:t> </a:t>
                      </a:r>
                      <a:r>
                        <a:rPr lang="ru-RU" dirty="0" err="1" smtClean="0">
                          <a:solidFill>
                            <a:srgbClr val="000000"/>
                          </a:solidFill>
                          <a:effectLst/>
                        </a:rPr>
                        <a:t>материалдарды</a:t>
                      </a:r>
                      <a:r>
                        <a:rPr lang="ru-RU" dirty="0" smtClean="0">
                          <a:solidFill>
                            <a:srgbClr val="000000"/>
                          </a:solidFill>
                          <a:effectLst/>
                        </a:rPr>
                        <a:t> </a:t>
                      </a:r>
                      <a:r>
                        <a:rPr lang="ru-RU" dirty="0" err="1" smtClean="0">
                          <a:solidFill>
                            <a:srgbClr val="000000"/>
                          </a:solidFill>
                          <a:effectLst/>
                        </a:rPr>
                        <a:t>сату</a:t>
                      </a:r>
                      <a:r>
                        <a:rPr lang="ru-RU" dirty="0" smtClean="0">
                          <a:solidFill>
                            <a:srgbClr val="000000"/>
                          </a:solidFill>
                          <a:effectLst/>
                        </a:rPr>
                        <a:t> </a:t>
                      </a:r>
                      <a:r>
                        <a:rPr lang="ru-RU" dirty="0" err="1" smtClean="0">
                          <a:solidFill>
                            <a:srgbClr val="000000"/>
                          </a:solidFill>
                          <a:effectLst/>
                        </a:rPr>
                        <a:t>шарты</a:t>
                      </a:r>
                      <a:r>
                        <a:rPr lang="ru-RU" dirty="0" smtClean="0">
                          <a:solidFill>
                            <a:srgbClr val="000000"/>
                          </a:solidFill>
                          <a:effectLst/>
                        </a:rPr>
                        <a:t>.</a:t>
                      </a:r>
                      <a:endParaRPr lang="ru-RU" dirty="0">
                        <a:solidFill>
                          <a:srgbClr val="000000"/>
                        </a:solidFill>
                        <a:effectLst/>
                      </a:endParaRPr>
                    </a:p>
                  </a:txBody>
                  <a:tcPr marL="68580" marR="68580" marT="0" marB="0"/>
                </a:tc>
              </a:tr>
              <a:tr h="985316">
                <a:tc>
                  <a:txBody>
                    <a:bodyPr/>
                    <a:lstStyle/>
                    <a:p>
                      <a:pPr fontAlgn="t"/>
                      <a:r>
                        <a:rPr lang="ru-RU" dirty="0" smtClean="0">
                          <a:solidFill>
                            <a:srgbClr val="000000"/>
                          </a:solidFill>
                          <a:effectLst/>
                        </a:rPr>
                        <a:t>7. </a:t>
                      </a:r>
                      <a:r>
                        <a:rPr lang="ru-RU" dirty="0" err="1" smtClean="0">
                          <a:solidFill>
                            <a:srgbClr val="000000"/>
                          </a:solidFill>
                          <a:effectLst/>
                        </a:rPr>
                        <a:t>Кейінге</a:t>
                      </a:r>
                      <a:r>
                        <a:rPr lang="ru-RU" dirty="0" smtClean="0">
                          <a:solidFill>
                            <a:srgbClr val="000000"/>
                          </a:solidFill>
                          <a:effectLst/>
                        </a:rPr>
                        <a:t> </a:t>
                      </a:r>
                      <a:r>
                        <a:rPr lang="ru-RU" dirty="0" err="1" smtClean="0">
                          <a:solidFill>
                            <a:srgbClr val="000000"/>
                          </a:solidFill>
                          <a:effectLst/>
                        </a:rPr>
                        <a:t>қалдырылған</a:t>
                      </a:r>
                      <a:r>
                        <a:rPr lang="ru-RU" dirty="0" smtClean="0">
                          <a:solidFill>
                            <a:srgbClr val="000000"/>
                          </a:solidFill>
                          <a:effectLst/>
                        </a:rPr>
                        <a:t> </a:t>
                      </a:r>
                      <a:r>
                        <a:rPr lang="ru-RU" dirty="0" err="1" smtClean="0">
                          <a:solidFill>
                            <a:srgbClr val="000000"/>
                          </a:solidFill>
                          <a:effectLst/>
                        </a:rPr>
                        <a:t>салықты</a:t>
                      </a:r>
                      <a:r>
                        <a:rPr lang="ru-RU" dirty="0" smtClean="0">
                          <a:solidFill>
                            <a:srgbClr val="000000"/>
                          </a:solidFill>
                          <a:effectLst/>
                        </a:rPr>
                        <a:t> </a:t>
                      </a:r>
                      <a:r>
                        <a:rPr lang="ru-RU" dirty="0" err="1" smtClean="0">
                          <a:solidFill>
                            <a:srgbClr val="000000"/>
                          </a:solidFill>
                          <a:effectLst/>
                        </a:rPr>
                        <a:t>төлеу</a:t>
                      </a:r>
                      <a:r>
                        <a:rPr lang="ru-RU" dirty="0" smtClean="0">
                          <a:solidFill>
                            <a:srgbClr val="000000"/>
                          </a:solidFill>
                          <a:effectLst/>
                        </a:rPr>
                        <a:t> </a:t>
                      </a:r>
                      <a:r>
                        <a:rPr lang="ru-RU" dirty="0" err="1" smtClean="0">
                          <a:solidFill>
                            <a:srgbClr val="000000"/>
                          </a:solidFill>
                          <a:effectLst/>
                        </a:rPr>
                        <a:t>әдісі</a:t>
                      </a:r>
                      <a:endParaRPr lang="ru-RU" dirty="0">
                        <a:solidFill>
                          <a:srgbClr val="000000"/>
                        </a:solidFill>
                        <a:effectLst/>
                      </a:endParaRPr>
                    </a:p>
                  </a:txBody>
                  <a:tcPr marL="68580" marR="68580" marT="0" marB="0"/>
                </a:tc>
                <a:tc>
                  <a:txBody>
                    <a:bodyPr/>
                    <a:lstStyle/>
                    <a:p>
                      <a:pPr fontAlgn="t"/>
                      <a:r>
                        <a:rPr lang="ru-RU" dirty="0" err="1" smtClean="0">
                          <a:solidFill>
                            <a:srgbClr val="000000"/>
                          </a:solidFill>
                          <a:effectLst/>
                        </a:rPr>
                        <a:t>Айналым</a:t>
                      </a:r>
                      <a:r>
                        <a:rPr lang="ru-RU" dirty="0" smtClean="0">
                          <a:solidFill>
                            <a:srgbClr val="000000"/>
                          </a:solidFill>
                          <a:effectLst/>
                        </a:rPr>
                        <a:t> </a:t>
                      </a:r>
                      <a:r>
                        <a:rPr lang="ru-RU" dirty="0" err="1" smtClean="0">
                          <a:solidFill>
                            <a:srgbClr val="000000"/>
                          </a:solidFill>
                          <a:effectLst/>
                        </a:rPr>
                        <a:t>қаражатын</a:t>
                      </a:r>
                      <a:r>
                        <a:rPr lang="ru-RU" dirty="0" smtClean="0">
                          <a:solidFill>
                            <a:srgbClr val="000000"/>
                          </a:solidFill>
                          <a:effectLst/>
                        </a:rPr>
                        <a:t> </a:t>
                      </a:r>
                      <a:r>
                        <a:rPr lang="ru-RU" dirty="0" err="1" smtClean="0">
                          <a:solidFill>
                            <a:srgbClr val="000000"/>
                          </a:solidFill>
                          <a:effectLst/>
                        </a:rPr>
                        <a:t>үнемдеуге</a:t>
                      </a:r>
                      <a:r>
                        <a:rPr lang="ru-RU" dirty="0" smtClean="0">
                          <a:solidFill>
                            <a:srgbClr val="000000"/>
                          </a:solidFill>
                          <a:effectLst/>
                        </a:rPr>
                        <a:t> </a:t>
                      </a:r>
                      <a:r>
                        <a:rPr lang="ru-RU" dirty="0" err="1" smtClean="0">
                          <a:solidFill>
                            <a:srgbClr val="000000"/>
                          </a:solidFill>
                          <a:effectLst/>
                        </a:rPr>
                        <a:t>мүмкіндік</a:t>
                      </a:r>
                      <a:r>
                        <a:rPr lang="ru-RU" dirty="0" smtClean="0">
                          <a:solidFill>
                            <a:srgbClr val="000000"/>
                          </a:solidFill>
                          <a:effectLst/>
                        </a:rPr>
                        <a:t> </a:t>
                      </a:r>
                      <a:r>
                        <a:rPr lang="ru-RU" dirty="0" err="1" smtClean="0">
                          <a:solidFill>
                            <a:srgbClr val="000000"/>
                          </a:solidFill>
                          <a:effectLst/>
                        </a:rPr>
                        <a:t>береді</a:t>
                      </a:r>
                      <a:r>
                        <a:rPr lang="ru-RU" dirty="0" smtClean="0">
                          <a:solidFill>
                            <a:srgbClr val="000000"/>
                          </a:solidFill>
                          <a:effectLst/>
                        </a:rPr>
                        <a:t>, ал </a:t>
                      </a:r>
                      <a:r>
                        <a:rPr lang="ru-RU" dirty="0" err="1" smtClean="0">
                          <a:solidFill>
                            <a:srgbClr val="000000"/>
                          </a:solidFill>
                          <a:effectLst/>
                        </a:rPr>
                        <a:t>кейбір</a:t>
                      </a:r>
                      <a:r>
                        <a:rPr lang="ru-RU" dirty="0" smtClean="0">
                          <a:solidFill>
                            <a:srgbClr val="000000"/>
                          </a:solidFill>
                          <a:effectLst/>
                        </a:rPr>
                        <a:t> </a:t>
                      </a:r>
                      <a:r>
                        <a:rPr lang="ru-RU" dirty="0" err="1" smtClean="0">
                          <a:solidFill>
                            <a:srgbClr val="000000"/>
                          </a:solidFill>
                          <a:effectLst/>
                        </a:rPr>
                        <a:t>жағдайларда</a:t>
                      </a:r>
                      <a:r>
                        <a:rPr lang="ru-RU" dirty="0" smtClean="0">
                          <a:solidFill>
                            <a:srgbClr val="000000"/>
                          </a:solidFill>
                          <a:effectLst/>
                        </a:rPr>
                        <a:t> </a:t>
                      </a:r>
                      <a:r>
                        <a:rPr lang="ru-RU" dirty="0" err="1" smtClean="0">
                          <a:solidFill>
                            <a:srgbClr val="000000"/>
                          </a:solidFill>
                          <a:effectLst/>
                        </a:rPr>
                        <a:t>пайыздарды</a:t>
                      </a:r>
                      <a:r>
                        <a:rPr lang="ru-RU" dirty="0" smtClean="0">
                          <a:solidFill>
                            <a:srgbClr val="000000"/>
                          </a:solidFill>
                          <a:effectLst/>
                        </a:rPr>
                        <a:t> </a:t>
                      </a:r>
                      <a:r>
                        <a:rPr lang="ru-RU" dirty="0" err="1" smtClean="0">
                          <a:solidFill>
                            <a:srgbClr val="000000"/>
                          </a:solidFill>
                          <a:effectLst/>
                        </a:rPr>
                        <a:t>есептеуді</a:t>
                      </a:r>
                      <a:r>
                        <a:rPr lang="ru-RU" dirty="0" smtClean="0">
                          <a:solidFill>
                            <a:srgbClr val="000000"/>
                          </a:solidFill>
                          <a:effectLst/>
                        </a:rPr>
                        <a:t> </a:t>
                      </a:r>
                      <a:r>
                        <a:rPr lang="ru-RU" dirty="0" err="1" smtClean="0">
                          <a:solidFill>
                            <a:srgbClr val="000000"/>
                          </a:solidFill>
                          <a:effectLst/>
                        </a:rPr>
                        <a:t>болдырмайды</a:t>
                      </a:r>
                      <a:endParaRPr lang="ru-RU" dirty="0">
                        <a:solidFill>
                          <a:srgbClr val="000000"/>
                        </a:solidFill>
                        <a:effectLst/>
                      </a:endParaRPr>
                    </a:p>
                  </a:txBody>
                  <a:tcPr marL="68580" marR="68580" marT="0" marB="0"/>
                </a:tc>
                <a:tc>
                  <a:txBody>
                    <a:bodyPr/>
                    <a:lstStyle/>
                    <a:p>
                      <a:pPr fontAlgn="t"/>
                      <a:r>
                        <a:rPr lang="ru-RU" dirty="0" err="1" smtClean="0">
                          <a:solidFill>
                            <a:srgbClr val="000000"/>
                          </a:solidFill>
                          <a:effectLst/>
                        </a:rPr>
                        <a:t>Салық</a:t>
                      </a:r>
                      <a:r>
                        <a:rPr lang="ru-RU" dirty="0" smtClean="0">
                          <a:solidFill>
                            <a:srgbClr val="000000"/>
                          </a:solidFill>
                          <a:effectLst/>
                        </a:rPr>
                        <a:t> </a:t>
                      </a:r>
                      <a:r>
                        <a:rPr lang="ru-RU" dirty="0" err="1" smtClean="0">
                          <a:solidFill>
                            <a:srgbClr val="000000"/>
                          </a:solidFill>
                          <a:effectLst/>
                        </a:rPr>
                        <a:t>төлеу</a:t>
                      </a:r>
                      <a:r>
                        <a:rPr lang="ru-RU" dirty="0" smtClean="0">
                          <a:solidFill>
                            <a:srgbClr val="000000"/>
                          </a:solidFill>
                          <a:effectLst/>
                        </a:rPr>
                        <a:t> </a:t>
                      </a:r>
                      <a:r>
                        <a:rPr lang="ru-RU" dirty="0" err="1" smtClean="0">
                          <a:solidFill>
                            <a:srgbClr val="000000"/>
                          </a:solidFill>
                          <a:effectLst/>
                        </a:rPr>
                        <a:t>қажеттілігін</a:t>
                      </a:r>
                      <a:r>
                        <a:rPr lang="ru-RU" dirty="0" smtClean="0">
                          <a:solidFill>
                            <a:srgbClr val="000000"/>
                          </a:solidFill>
                          <a:effectLst/>
                        </a:rPr>
                        <a:t> </a:t>
                      </a:r>
                      <a:r>
                        <a:rPr lang="ru-RU" dirty="0" err="1" smtClean="0">
                          <a:solidFill>
                            <a:srgbClr val="000000"/>
                          </a:solidFill>
                          <a:effectLst/>
                        </a:rPr>
                        <a:t>жояды</a:t>
                      </a:r>
                      <a:r>
                        <a:rPr lang="ru-RU" dirty="0" smtClean="0">
                          <a:solidFill>
                            <a:srgbClr val="000000"/>
                          </a:solidFill>
                          <a:effectLst/>
                        </a:rPr>
                        <a:t>, </a:t>
                      </a:r>
                      <a:r>
                        <a:rPr lang="ru-RU" dirty="0" err="1" smtClean="0">
                          <a:solidFill>
                            <a:srgbClr val="000000"/>
                          </a:solidFill>
                          <a:effectLst/>
                        </a:rPr>
                        <a:t>бірақ</a:t>
                      </a:r>
                      <a:r>
                        <a:rPr lang="ru-RU" dirty="0" smtClean="0">
                          <a:solidFill>
                            <a:srgbClr val="000000"/>
                          </a:solidFill>
                          <a:effectLst/>
                        </a:rPr>
                        <a:t> </a:t>
                      </a:r>
                      <a:r>
                        <a:rPr lang="ru-RU" dirty="0" err="1" smtClean="0">
                          <a:solidFill>
                            <a:srgbClr val="000000"/>
                          </a:solidFill>
                          <a:effectLst/>
                        </a:rPr>
                        <a:t>жоймайды</a:t>
                      </a:r>
                      <a:endParaRPr lang="ru-RU" dirty="0">
                        <a:solidFill>
                          <a:srgbClr val="000000"/>
                        </a:solidFill>
                        <a:effectLst/>
                      </a:endParaRPr>
                    </a:p>
                  </a:txBody>
                  <a:tcPr marL="68580" marR="68580" marT="0" marB="0"/>
                </a:tc>
              </a:tr>
            </a:tbl>
          </a:graphicData>
        </a:graphic>
      </p:graphicFrame>
    </p:spTree>
    <p:extLst>
      <p:ext uri="{BB962C8B-B14F-4D97-AF65-F5344CB8AC3E}">
        <p14:creationId xmlns:p14="http://schemas.microsoft.com/office/powerpoint/2010/main" val="64862434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2"/>
          <p:cNvSpPr/>
          <p:nvPr/>
        </p:nvSpPr>
        <p:spPr>
          <a:xfrm>
            <a:off x="1736772" y="2443738"/>
            <a:ext cx="8468087" cy="769441"/>
          </a:xfrm>
          <a:prstGeom prst="rect">
            <a:avLst/>
          </a:prstGeom>
          <a:ln>
            <a:solidFill>
              <a:schemeClr val="tx1"/>
            </a:solidFill>
          </a:ln>
          <a:scene3d>
            <a:camera prst="orthographicFront"/>
            <a:lightRig rig="threePt" dir="t"/>
          </a:scene3d>
          <a:sp3d>
            <a:bevelT prst="relaxedInset"/>
          </a:sp3d>
        </p:spPr>
        <p:txBody>
          <a:bodyPr wrap="none">
            <a:spAutoFit/>
          </a:bodyPr>
          <a:lstStyle/>
          <a:p>
            <a:pPr algn="ctr"/>
            <a:r>
              <a:rPr lang="ru-RU" sz="4400" b="1" dirty="0" smtClean="0">
                <a:ln w="19050">
                  <a:solidFill>
                    <a:schemeClr val="tx2">
                      <a:tint val="1000"/>
                    </a:schemeClr>
                  </a:solidFill>
                  <a:prstDash val="solid"/>
                </a:ln>
                <a:effectLst>
                  <a:outerShdw blurRad="50000" dist="50800" dir="7500000" algn="tl">
                    <a:srgbClr val="000000">
                      <a:shade val="5000"/>
                      <a:alpha val="35000"/>
                    </a:srgbClr>
                  </a:outerShdw>
                </a:effectLst>
                <a:latin typeface="Times New Roman" pitchFamily="18" charset="0"/>
                <a:cs typeface="Times New Roman" pitchFamily="18" charset="0"/>
              </a:rPr>
              <a:t>НАЗАРЛАРЫҢЫЗҒА РАХМЕТ</a:t>
            </a:r>
            <a:r>
              <a:rPr lang="ru-RU" sz="4400" b="1" dirty="0" smtClean="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latin typeface="Times New Roman" pitchFamily="18" charset="0"/>
                <a:cs typeface="Times New Roman" pitchFamily="18" charset="0"/>
              </a:rPr>
              <a:t>!</a:t>
            </a:r>
            <a:endParaRPr lang="ru-RU" sz="4400" b="1" dirty="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latin typeface="Times New Roman" pitchFamily="18" charset="0"/>
              <a:cs typeface="Times New Roman" pitchFamily="18" charset="0"/>
            </a:endParaRPr>
          </a:p>
        </p:txBody>
      </p:sp>
    </p:spTree>
    <p:extLst>
      <p:ext uri="{BB962C8B-B14F-4D97-AF65-F5344CB8AC3E}">
        <p14:creationId xmlns:p14="http://schemas.microsoft.com/office/powerpoint/2010/main" val="35450208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125730" y="422910"/>
            <a:ext cx="12066270" cy="2211375"/>
          </a:xfrm>
          <a:prstGeom prst="rect">
            <a:avLst/>
          </a:prstGeom>
          <a:solidFill>
            <a:schemeClr val="accent4">
              <a:lumMod val="20000"/>
              <a:lumOff val="80000"/>
            </a:schemeClr>
          </a:solidFill>
        </p:spPr>
        <p:txBody>
          <a:bodyPr wrap="square" rtlCol="0">
            <a:spAutoFit/>
          </a:bodyPr>
          <a:lstStyle/>
          <a:p>
            <a:r>
              <a:rPr lang="kk-KZ" sz="3200" b="1" dirty="0" smtClean="0">
                <a:latin typeface="Arial" panose="020B0604020202020204" pitchFamily="34" charset="0"/>
              </a:rPr>
              <a:t>Дәрістің мақсаты</a:t>
            </a:r>
          </a:p>
          <a:p>
            <a:r>
              <a:rPr lang="kk-KZ" sz="3200" b="1" dirty="0">
                <a:latin typeface="Times New Roman" panose="02020603050405020304" pitchFamily="18" charset="0"/>
                <a:cs typeface="Times New Roman" panose="02020603050405020304" pitchFamily="18" charset="0"/>
              </a:rPr>
              <a:t>Салықтық оңтайландыру </a:t>
            </a:r>
            <a:r>
              <a:rPr lang="kk-KZ" sz="3200" b="1" dirty="0" smtClean="0">
                <a:latin typeface="Times New Roman" panose="02020603050405020304" pitchFamily="18" charset="0"/>
                <a:cs typeface="Times New Roman" panose="02020603050405020304" pitchFamily="18" charset="0"/>
              </a:rPr>
              <a:t>принциптері мен әдістерін түсіндіру</a:t>
            </a:r>
            <a:r>
              <a:rPr lang="ru-RU" sz="3200" dirty="0"/>
              <a:t/>
            </a:r>
            <a:br>
              <a:rPr lang="ru-RU" sz="3200" dirty="0"/>
            </a:br>
            <a:endParaRPr lang="kk-KZ" sz="3200" b="1" dirty="0" smtClean="0">
              <a:latin typeface="Arial" panose="020B0604020202020204" pitchFamily="34" charset="0"/>
            </a:endParaRPr>
          </a:p>
          <a:p>
            <a:endParaRPr lang="ru-RU" sz="2000" dirty="0" smtClean="0">
              <a:latin typeface="Arial" panose="020B0604020202020204" pitchFamily="34" charset="0"/>
              <a:cs typeface="Arial" panose="020B0604020202020204" pitchFamily="34" charset="0"/>
            </a:endParaRPr>
          </a:p>
          <a:p>
            <a:pPr marL="109728" lvl="0">
              <a:lnSpc>
                <a:spcPct val="80000"/>
              </a:lnSpc>
              <a:spcBef>
                <a:spcPts val="300"/>
              </a:spcBef>
              <a:buClr>
                <a:schemeClr val="accent3"/>
              </a:buClr>
              <a:defRPr/>
            </a:pPr>
            <a:endParaRPr lang="ru-RU" sz="2400" b="1" dirty="0">
              <a:latin typeface="Arial" panose="020B0604020202020204" pitchFamily="34" charset="0"/>
              <a:cs typeface="Arial" panose="020B0604020202020204" pitchFamily="34" charset="0"/>
            </a:endParaRPr>
          </a:p>
        </p:txBody>
      </p:sp>
      <p:sp>
        <p:nvSpPr>
          <p:cNvPr id="3" name="Объект 2">
            <a:extLst>
              <a:ext uri="{FF2B5EF4-FFF2-40B4-BE49-F238E27FC236}">
                <a16:creationId xmlns="" xmlns:a16="http://schemas.microsoft.com/office/drawing/2014/main" id="{ABECB508-E54F-431C-ACE8-ADEC8598F13F}"/>
              </a:ext>
            </a:extLst>
          </p:cNvPr>
          <p:cNvSpPr>
            <a:spLocks noGrp="1"/>
          </p:cNvSpPr>
          <p:nvPr>
            <p:ph idx="1"/>
          </p:nvPr>
        </p:nvSpPr>
        <p:spPr>
          <a:xfrm>
            <a:off x="125730" y="3539606"/>
            <a:ext cx="12066270" cy="3055504"/>
          </a:xfrm>
          <a:solidFill>
            <a:schemeClr val="accent3">
              <a:lumMod val="20000"/>
              <a:lumOff val="80000"/>
            </a:schemeClr>
          </a:solidFill>
        </p:spPr>
        <p:txBody>
          <a:bodyPr>
            <a:normAutofit/>
          </a:bodyPr>
          <a:lstStyle/>
          <a:p>
            <a:pPr marL="109728" lvl="0" indent="0">
              <a:lnSpc>
                <a:spcPct val="80000"/>
              </a:lnSpc>
              <a:spcBef>
                <a:spcPts val="300"/>
              </a:spcBef>
              <a:buClr>
                <a:schemeClr val="accent3"/>
              </a:buClr>
              <a:buNone/>
              <a:defRPr/>
            </a:pPr>
            <a:endParaRPr lang="ru-RU" sz="2000" dirty="0" smtClean="0">
              <a:latin typeface="Arial" panose="020B0604020202020204" pitchFamily="34" charset="0"/>
              <a:cs typeface="Arial" panose="020B0604020202020204" pitchFamily="34" charset="0"/>
            </a:endParaRPr>
          </a:p>
          <a:p>
            <a:pPr marL="566928" lvl="0" indent="-457200">
              <a:lnSpc>
                <a:spcPct val="80000"/>
              </a:lnSpc>
              <a:spcBef>
                <a:spcPts val="300"/>
              </a:spcBef>
              <a:buClr>
                <a:schemeClr val="accent3"/>
              </a:buClr>
              <a:buAutoNum type="arabicPeriod"/>
              <a:defRPr/>
            </a:pPr>
            <a:r>
              <a:rPr lang="ru-RU" sz="2000" dirty="0" err="1" smtClean="0">
                <a:latin typeface="Arial" panose="020B0604020202020204" pitchFamily="34" charset="0"/>
                <a:cs typeface="Arial" panose="020B0604020202020204" pitchFamily="34" charset="0"/>
              </a:rPr>
              <a:t>Салықтық</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оңтайландыру</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туралы</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түсінік</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және</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мақсаты</a:t>
            </a:r>
            <a:endParaRPr lang="ru-RU" sz="2000" dirty="0" smtClean="0">
              <a:latin typeface="Arial" panose="020B0604020202020204" pitchFamily="34" charset="0"/>
              <a:cs typeface="Arial" panose="020B0604020202020204" pitchFamily="34" charset="0"/>
            </a:endParaRPr>
          </a:p>
          <a:p>
            <a:pPr marL="566928" indent="-457200">
              <a:lnSpc>
                <a:spcPct val="80000"/>
              </a:lnSpc>
              <a:spcBef>
                <a:spcPts val="300"/>
              </a:spcBef>
              <a:buClr>
                <a:schemeClr val="accent3"/>
              </a:buClr>
              <a:buFont typeface="Arial" panose="020B0604020202020204" pitchFamily="34" charset="0"/>
              <a:buAutoNum type="arabicPeriod"/>
              <a:defRPr/>
            </a:pPr>
            <a:r>
              <a:rPr lang="ru-RU" sz="2000" dirty="0" err="1">
                <a:latin typeface="Arial" panose="020B0604020202020204" pitchFamily="34" charset="0"/>
                <a:cs typeface="Arial" panose="020B0604020202020204" pitchFamily="34" charset="0"/>
              </a:rPr>
              <a:t>Салықтық</a:t>
            </a:r>
            <a:r>
              <a:rPr lang="ru-RU" sz="2000" dirty="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оңтайландырудың</a:t>
            </a:r>
            <a:r>
              <a:rPr lang="ru-RU" sz="2000" dirty="0" smtClean="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элементтері</a:t>
            </a:r>
            <a:endParaRPr lang="ru-RU" sz="2000" dirty="0" smtClean="0">
              <a:latin typeface="Arial" panose="020B0604020202020204" pitchFamily="34" charset="0"/>
              <a:cs typeface="Arial" panose="020B0604020202020204" pitchFamily="34" charset="0"/>
            </a:endParaRPr>
          </a:p>
          <a:p>
            <a:pPr marL="566928" lvl="0" indent="-457200">
              <a:lnSpc>
                <a:spcPct val="80000"/>
              </a:lnSpc>
              <a:spcBef>
                <a:spcPts val="300"/>
              </a:spcBef>
              <a:buClr>
                <a:schemeClr val="accent3"/>
              </a:buClr>
              <a:buFont typeface="Arial" panose="020B0604020202020204" pitchFamily="34" charset="0"/>
              <a:buAutoNum type="arabicPeriod"/>
              <a:defRPr/>
            </a:pPr>
            <a:r>
              <a:rPr lang="ru-RU" sz="2000" dirty="0" err="1">
                <a:latin typeface="Arial" panose="020B0604020202020204" pitchFamily="34" charset="0"/>
                <a:cs typeface="Arial" panose="020B0604020202020204" pitchFamily="34" charset="0"/>
              </a:rPr>
              <a:t>Салықтық</a:t>
            </a:r>
            <a:r>
              <a:rPr lang="ru-RU" sz="2000" dirty="0">
                <a:latin typeface="Arial" panose="020B0604020202020204" pitchFamily="34" charset="0"/>
                <a:cs typeface="Arial" panose="020B0604020202020204" pitchFamily="34" charset="0"/>
              </a:rPr>
              <a:t> </a:t>
            </a:r>
            <a:r>
              <a:rPr lang="ru-RU" sz="2000" dirty="0" err="1">
                <a:latin typeface="Arial" panose="020B0604020202020204" pitchFamily="34" charset="0"/>
                <a:cs typeface="Arial" panose="020B0604020202020204" pitchFamily="34" charset="0"/>
              </a:rPr>
              <a:t>оңтайландыру</a:t>
            </a:r>
            <a:r>
              <a:rPr lang="ru-RU" sz="2000" dirty="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әдістері</a:t>
            </a:r>
            <a:endParaRPr lang="ru-RU" sz="2000" dirty="0">
              <a:latin typeface="Arial" panose="020B0604020202020204" pitchFamily="34" charset="0"/>
              <a:cs typeface="Arial" panose="020B0604020202020204" pitchFamily="34" charset="0"/>
            </a:endParaRPr>
          </a:p>
          <a:p>
            <a:pPr marL="566928" indent="-457200">
              <a:lnSpc>
                <a:spcPct val="80000"/>
              </a:lnSpc>
              <a:spcBef>
                <a:spcPts val="300"/>
              </a:spcBef>
              <a:buClr>
                <a:schemeClr val="accent3"/>
              </a:buClr>
              <a:buFont typeface="Arial" panose="020B0604020202020204" pitchFamily="34" charset="0"/>
              <a:buAutoNum type="arabicPeriod"/>
              <a:defRPr/>
            </a:pPr>
            <a:endParaRPr lang="ru-RU" sz="2000" dirty="0">
              <a:latin typeface="Arial" panose="020B0604020202020204" pitchFamily="34" charset="0"/>
              <a:cs typeface="Arial" panose="020B0604020202020204" pitchFamily="34" charset="0"/>
            </a:endParaRPr>
          </a:p>
        </p:txBody>
      </p:sp>
      <p:sp>
        <p:nvSpPr>
          <p:cNvPr id="7" name="TextBox 6">
            <a:extLst>
              <a:ext uri="{FF2B5EF4-FFF2-40B4-BE49-F238E27FC236}">
                <a16:creationId xmlns="" xmlns:a16="http://schemas.microsoft.com/office/drawing/2014/main" id="{D5AE4F55-7BD9-4D9B-A94F-370A7CD6EAC2}"/>
              </a:ext>
            </a:extLst>
          </p:cNvPr>
          <p:cNvSpPr txBox="1"/>
          <p:nvPr/>
        </p:nvSpPr>
        <p:spPr>
          <a:xfrm>
            <a:off x="125730" y="3203671"/>
            <a:ext cx="12066270" cy="461665"/>
          </a:xfrm>
          <a:prstGeom prst="rect">
            <a:avLst/>
          </a:prstGeom>
          <a:solidFill>
            <a:schemeClr val="accent3">
              <a:lumMod val="20000"/>
              <a:lumOff val="80000"/>
            </a:schemeClr>
          </a:solidFill>
        </p:spPr>
        <p:txBody>
          <a:bodyPr wrap="square">
            <a:spAutoFit/>
          </a:bodyPr>
          <a:lstStyle/>
          <a:p>
            <a:r>
              <a:rPr kumimoji="0" lang="ru-RU" sz="2400" b="1" i="0" u="none" strike="noStrike" kern="1200" cap="none" spc="0" normalizeH="0" baseline="0" noProof="0" dirty="0" err="1" smtClean="0">
                <a:ln>
                  <a:noFill/>
                </a:ln>
                <a:solidFill>
                  <a:prstClr val="black"/>
                </a:solidFill>
                <a:effectLst/>
                <a:uLnTx/>
                <a:uFillTx/>
                <a:latin typeface="Arial" panose="020B0604020202020204" pitchFamily="34" charset="0"/>
                <a:ea typeface="+mj-ea"/>
                <a:cs typeface="Arial" panose="020B0604020202020204" pitchFamily="34" charset="0"/>
              </a:rPr>
              <a:t>Дәрістің</a:t>
            </a:r>
            <a:r>
              <a:rPr kumimoji="0" lang="ru-RU" sz="2400" b="1" i="0" u="none" strike="noStrike" kern="1200" cap="none" spc="0" normalizeH="0" baseline="0" noProof="0" dirty="0" smtClean="0">
                <a:ln>
                  <a:noFill/>
                </a:ln>
                <a:solidFill>
                  <a:prstClr val="black"/>
                </a:solidFill>
                <a:effectLst/>
                <a:uLnTx/>
                <a:uFillTx/>
                <a:latin typeface="Arial" panose="020B0604020202020204" pitchFamily="34" charset="0"/>
                <a:ea typeface="+mj-ea"/>
                <a:cs typeface="Arial" panose="020B0604020202020204" pitchFamily="34" charset="0"/>
              </a:rPr>
              <a:t> </a:t>
            </a:r>
            <a:r>
              <a:rPr kumimoji="0" lang="ru-RU" sz="2400" b="1" i="0" u="none" strike="noStrike" kern="1200" cap="none" spc="0" normalizeH="0" baseline="0" noProof="0" dirty="0" err="1" smtClean="0">
                <a:ln>
                  <a:noFill/>
                </a:ln>
                <a:solidFill>
                  <a:prstClr val="black"/>
                </a:solidFill>
                <a:effectLst/>
                <a:uLnTx/>
                <a:uFillTx/>
                <a:latin typeface="Arial" panose="020B0604020202020204" pitchFamily="34" charset="0"/>
                <a:ea typeface="+mj-ea"/>
                <a:cs typeface="Arial" panose="020B0604020202020204" pitchFamily="34" charset="0"/>
              </a:rPr>
              <a:t>жоспары</a:t>
            </a:r>
            <a:endParaRPr lang="x-none" sz="1400" dirty="0"/>
          </a:p>
        </p:txBody>
      </p:sp>
    </p:spTree>
    <p:extLst>
      <p:ext uri="{BB962C8B-B14F-4D97-AF65-F5344CB8AC3E}">
        <p14:creationId xmlns:p14="http://schemas.microsoft.com/office/powerpoint/2010/main" val="21140775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34108"/>
            <a:ext cx="10515600" cy="888901"/>
          </a:xfrm>
          <a:solidFill>
            <a:schemeClr val="accent4">
              <a:lumMod val="20000"/>
              <a:lumOff val="80000"/>
            </a:schemeClr>
          </a:solidFill>
        </p:spPr>
        <p:txBody>
          <a:bodyPr>
            <a:normAutofit fontScale="90000"/>
          </a:bodyPr>
          <a:lstStyle/>
          <a:p>
            <a:pPr lvl="0" algn="ctr"/>
            <a:r>
              <a:rPr lang="ru-RU" sz="2700" b="1" dirty="0" err="1">
                <a:latin typeface="Arial" panose="020B0604020202020204" pitchFamily="34" charset="0"/>
                <a:cs typeface="Arial" panose="020B0604020202020204" pitchFamily="34" charset="0"/>
              </a:rPr>
              <a:t>Салықтық</a:t>
            </a:r>
            <a:r>
              <a:rPr lang="ru-RU" sz="2700" b="1" dirty="0">
                <a:latin typeface="Arial" panose="020B0604020202020204" pitchFamily="34" charset="0"/>
                <a:cs typeface="Arial" panose="020B0604020202020204" pitchFamily="34" charset="0"/>
              </a:rPr>
              <a:t> </a:t>
            </a:r>
            <a:r>
              <a:rPr lang="ru-RU" sz="2700" b="1" dirty="0" err="1">
                <a:latin typeface="Arial" panose="020B0604020202020204" pitchFamily="34" charset="0"/>
                <a:cs typeface="Arial" panose="020B0604020202020204" pitchFamily="34" charset="0"/>
              </a:rPr>
              <a:t>оңтайландыру</a:t>
            </a:r>
            <a:r>
              <a:rPr lang="ru-RU" sz="2700" b="1" dirty="0">
                <a:latin typeface="Arial" panose="020B0604020202020204" pitchFamily="34" charset="0"/>
                <a:cs typeface="Arial" panose="020B0604020202020204" pitchFamily="34" charset="0"/>
              </a:rPr>
              <a:t> </a:t>
            </a:r>
            <a:r>
              <a:rPr lang="ru-RU" sz="2700" b="1" dirty="0" err="1">
                <a:latin typeface="Arial" panose="020B0604020202020204" pitchFamily="34" charset="0"/>
                <a:cs typeface="Arial" panose="020B0604020202020204" pitchFamily="34" charset="0"/>
              </a:rPr>
              <a:t>туралы</a:t>
            </a:r>
            <a:r>
              <a:rPr lang="ru-RU" sz="2700" b="1" dirty="0">
                <a:latin typeface="Arial" panose="020B0604020202020204" pitchFamily="34" charset="0"/>
                <a:cs typeface="Arial" panose="020B0604020202020204" pitchFamily="34" charset="0"/>
              </a:rPr>
              <a:t> </a:t>
            </a:r>
            <a:r>
              <a:rPr lang="ru-RU" sz="2700" b="1" dirty="0" err="1">
                <a:latin typeface="Arial" panose="020B0604020202020204" pitchFamily="34" charset="0"/>
                <a:cs typeface="Arial" panose="020B0604020202020204" pitchFamily="34" charset="0"/>
              </a:rPr>
              <a:t>түсінік</a:t>
            </a:r>
            <a:r>
              <a:rPr lang="ru-RU" sz="2700" b="1" dirty="0">
                <a:latin typeface="Arial" panose="020B0604020202020204" pitchFamily="34" charset="0"/>
                <a:cs typeface="Arial" panose="020B0604020202020204" pitchFamily="34" charset="0"/>
              </a:rPr>
              <a:t> </a:t>
            </a:r>
            <a:r>
              <a:rPr lang="ru-RU" sz="2700" b="1" dirty="0" err="1">
                <a:latin typeface="Arial" panose="020B0604020202020204" pitchFamily="34" charset="0"/>
                <a:cs typeface="Arial" panose="020B0604020202020204" pitchFamily="34" charset="0"/>
              </a:rPr>
              <a:t>және</a:t>
            </a:r>
            <a:r>
              <a:rPr lang="ru-RU" sz="2700" b="1" dirty="0">
                <a:latin typeface="Arial" panose="020B0604020202020204" pitchFamily="34" charset="0"/>
                <a:cs typeface="Arial" panose="020B0604020202020204" pitchFamily="34" charset="0"/>
              </a:rPr>
              <a:t> </a:t>
            </a:r>
            <a:r>
              <a:rPr lang="ru-RU" sz="2700" b="1" dirty="0" err="1">
                <a:latin typeface="Arial" panose="020B0604020202020204" pitchFamily="34" charset="0"/>
                <a:cs typeface="Arial" panose="020B0604020202020204" pitchFamily="34" charset="0"/>
              </a:rPr>
              <a:t>мақсаты</a:t>
            </a:r>
            <a:r>
              <a:rPr lang="ru-RU" sz="3600" dirty="0">
                <a:latin typeface="Arial" panose="020B0604020202020204" pitchFamily="34" charset="0"/>
                <a:cs typeface="Arial" panose="020B0604020202020204" pitchFamily="34" charset="0"/>
              </a:rPr>
              <a:t/>
            </a:r>
            <a:br>
              <a:rPr lang="ru-RU" sz="3600" dirty="0">
                <a:latin typeface="Arial" panose="020B0604020202020204" pitchFamily="34" charset="0"/>
                <a:cs typeface="Arial" panose="020B0604020202020204" pitchFamily="34" charset="0"/>
              </a:rPr>
            </a:br>
            <a:endParaRPr lang="ru-RU" sz="3600" b="1" dirty="0" smtClean="0">
              <a:latin typeface="Arial" panose="020B0604020202020204" pitchFamily="34" charset="0"/>
              <a:cs typeface="Arial" panose="020B0604020202020204" pitchFamily="34" charset="0"/>
            </a:endParaRPr>
          </a:p>
        </p:txBody>
      </p:sp>
      <p:sp>
        <p:nvSpPr>
          <p:cNvPr id="3" name="Объект 2"/>
          <p:cNvSpPr>
            <a:spLocks noGrp="1"/>
          </p:cNvSpPr>
          <p:nvPr>
            <p:ph idx="1"/>
          </p:nvPr>
        </p:nvSpPr>
        <p:spPr>
          <a:xfrm>
            <a:off x="556845" y="1508759"/>
            <a:ext cx="11302219" cy="4823461"/>
          </a:xfrm>
          <a:solidFill>
            <a:schemeClr val="accent3">
              <a:lumMod val="20000"/>
              <a:lumOff val="80000"/>
            </a:schemeClr>
          </a:solidFill>
        </p:spPr>
        <p:txBody>
          <a:bodyPr>
            <a:normAutofit/>
          </a:bodyPr>
          <a:lstStyle/>
          <a:p>
            <a:pPr marL="0" indent="287338">
              <a:lnSpc>
                <a:spcPct val="100000"/>
              </a:lnSpc>
              <a:spcBef>
                <a:spcPts val="0"/>
              </a:spcBef>
              <a:buNone/>
            </a:pPr>
            <a:r>
              <a:rPr lang="ru-RU" sz="2000" dirty="0" err="1">
                <a:cs typeface="Arial" panose="020B0604020202020204" pitchFamily="34" charset="0"/>
              </a:rPr>
              <a:t>Салықтарды</a:t>
            </a:r>
            <a:r>
              <a:rPr lang="ru-RU" sz="2000" dirty="0">
                <a:cs typeface="Arial" panose="020B0604020202020204" pitchFamily="34" charset="0"/>
              </a:rPr>
              <a:t> </a:t>
            </a:r>
            <a:r>
              <a:rPr lang="ru-RU" sz="2000" dirty="0" err="1">
                <a:cs typeface="Arial" panose="020B0604020202020204" pitchFamily="34" charset="0"/>
              </a:rPr>
              <a:t>оңтайландыру</a:t>
            </a:r>
            <a:r>
              <a:rPr lang="ru-RU" sz="2000" dirty="0">
                <a:cs typeface="Arial" panose="020B0604020202020204" pitchFamily="34" charset="0"/>
              </a:rPr>
              <a:t> </a:t>
            </a:r>
            <a:r>
              <a:rPr lang="ru-RU" sz="2000" dirty="0" err="1">
                <a:cs typeface="Arial" panose="020B0604020202020204" pitchFamily="34" charset="0"/>
              </a:rPr>
              <a:t>және</a:t>
            </a:r>
            <a:r>
              <a:rPr lang="ru-RU" sz="2000" dirty="0">
                <a:cs typeface="Arial" panose="020B0604020202020204" pitchFamily="34" charset="0"/>
              </a:rPr>
              <a:t> </a:t>
            </a:r>
            <a:r>
              <a:rPr lang="ru-RU" sz="2000" dirty="0" err="1">
                <a:cs typeface="Arial" panose="020B0604020202020204" pitchFamily="34" charset="0"/>
              </a:rPr>
              <a:t>салықтық</a:t>
            </a:r>
            <a:r>
              <a:rPr lang="ru-RU" sz="2000" dirty="0">
                <a:cs typeface="Arial" panose="020B0604020202020204" pitchFamily="34" charset="0"/>
              </a:rPr>
              <a:t> </a:t>
            </a:r>
            <a:r>
              <a:rPr lang="ru-RU" sz="2000" dirty="0" err="1">
                <a:cs typeface="Arial" panose="020B0604020202020204" pitchFamily="34" charset="0"/>
              </a:rPr>
              <a:t>жоспарлау</a:t>
            </a:r>
            <a:r>
              <a:rPr lang="ru-RU" sz="2000" dirty="0">
                <a:cs typeface="Arial" panose="020B0604020202020204" pitchFamily="34" charset="0"/>
              </a:rPr>
              <a:t> </a:t>
            </a:r>
            <a:r>
              <a:rPr lang="ru-RU" sz="2000" dirty="0" err="1">
                <a:cs typeface="Arial" panose="020B0604020202020204" pitchFamily="34" charset="0"/>
              </a:rPr>
              <a:t>қаржылық</a:t>
            </a:r>
            <a:r>
              <a:rPr lang="ru-RU" sz="2000" dirty="0">
                <a:cs typeface="Arial" panose="020B0604020202020204" pitchFamily="34" charset="0"/>
              </a:rPr>
              <a:t> </a:t>
            </a:r>
            <a:r>
              <a:rPr lang="ru-RU" sz="2000" dirty="0" err="1">
                <a:cs typeface="Arial" panose="020B0604020202020204" pitchFamily="34" charset="0"/>
              </a:rPr>
              <a:t>жоспарлаудың</a:t>
            </a:r>
            <a:r>
              <a:rPr lang="ru-RU" sz="2000" dirty="0">
                <a:cs typeface="Arial" panose="020B0604020202020204" pitchFamily="34" charset="0"/>
              </a:rPr>
              <a:t> </a:t>
            </a:r>
            <a:r>
              <a:rPr lang="ru-RU" sz="2000" dirty="0" err="1">
                <a:cs typeface="Arial" panose="020B0604020202020204" pitchFamily="34" charset="0"/>
              </a:rPr>
              <a:t>негізгі</a:t>
            </a:r>
            <a:r>
              <a:rPr lang="ru-RU" sz="2000" dirty="0">
                <a:cs typeface="Arial" panose="020B0604020202020204" pitchFamily="34" charset="0"/>
              </a:rPr>
              <a:t> </a:t>
            </a:r>
            <a:r>
              <a:rPr lang="ru-RU" sz="2000" dirty="0" err="1">
                <a:cs typeface="Arial" panose="020B0604020202020204" pitchFamily="34" charset="0"/>
              </a:rPr>
              <a:t>құрамдас</a:t>
            </a:r>
            <a:r>
              <a:rPr lang="ru-RU" sz="2000" dirty="0">
                <a:cs typeface="Arial" panose="020B0604020202020204" pitchFamily="34" charset="0"/>
              </a:rPr>
              <a:t> </a:t>
            </a:r>
            <a:r>
              <a:rPr lang="ru-RU" sz="2000" dirty="0" err="1">
                <a:cs typeface="Arial" panose="020B0604020202020204" pitchFamily="34" charset="0"/>
              </a:rPr>
              <a:t>бөліктерінің</a:t>
            </a:r>
            <a:r>
              <a:rPr lang="ru-RU" sz="2000" dirty="0">
                <a:cs typeface="Arial" panose="020B0604020202020204" pitchFamily="34" charset="0"/>
              </a:rPr>
              <a:t> </a:t>
            </a:r>
            <a:r>
              <a:rPr lang="ru-RU" sz="2000" dirty="0" err="1">
                <a:cs typeface="Arial" panose="020B0604020202020204" pitchFamily="34" charset="0"/>
              </a:rPr>
              <a:t>бірі</a:t>
            </a:r>
            <a:r>
              <a:rPr lang="ru-RU" sz="2000" dirty="0">
                <a:cs typeface="Arial" panose="020B0604020202020204" pitchFamily="34" charset="0"/>
              </a:rPr>
              <a:t> </a:t>
            </a:r>
            <a:r>
              <a:rPr lang="ru-RU" sz="2000" dirty="0" err="1">
                <a:cs typeface="Arial" panose="020B0604020202020204" pitchFamily="34" charset="0"/>
              </a:rPr>
              <a:t>болып</a:t>
            </a:r>
            <a:r>
              <a:rPr lang="ru-RU" sz="2000" dirty="0">
                <a:cs typeface="Arial" panose="020B0604020202020204" pitchFamily="34" charset="0"/>
              </a:rPr>
              <a:t> </a:t>
            </a:r>
            <a:r>
              <a:rPr lang="ru-RU" sz="2000" dirty="0" err="1">
                <a:cs typeface="Arial" panose="020B0604020202020204" pitchFamily="34" charset="0"/>
              </a:rPr>
              <a:t>табылады</a:t>
            </a:r>
            <a:r>
              <a:rPr lang="ru-RU" sz="2000" dirty="0">
                <a:cs typeface="Arial" panose="020B0604020202020204" pitchFamily="34" charset="0"/>
              </a:rPr>
              <a:t>, </a:t>
            </a:r>
            <a:r>
              <a:rPr lang="ru-RU" sz="2000" dirty="0" err="1">
                <a:cs typeface="Arial" panose="020B0604020202020204" pitchFamily="34" charset="0"/>
              </a:rPr>
              <a:t>оның</a:t>
            </a:r>
            <a:r>
              <a:rPr lang="ru-RU" sz="2000" dirty="0">
                <a:cs typeface="Arial" panose="020B0604020202020204" pitchFamily="34" charset="0"/>
              </a:rPr>
              <a:t> </a:t>
            </a:r>
            <a:r>
              <a:rPr lang="ru-RU" sz="2000" dirty="0" err="1">
                <a:cs typeface="Arial" panose="020B0604020202020204" pitchFamily="34" charset="0"/>
              </a:rPr>
              <a:t>негізгі</a:t>
            </a:r>
            <a:r>
              <a:rPr lang="ru-RU" sz="2000" dirty="0">
                <a:cs typeface="Arial" panose="020B0604020202020204" pitchFamily="34" charset="0"/>
              </a:rPr>
              <a:t> </a:t>
            </a:r>
            <a:r>
              <a:rPr lang="ru-RU" sz="2000" dirty="0" err="1">
                <a:cs typeface="Arial" panose="020B0604020202020204" pitchFamily="34" charset="0"/>
              </a:rPr>
              <a:t>міндеті</a:t>
            </a:r>
            <a:r>
              <a:rPr lang="ru-RU" sz="2000" dirty="0">
                <a:cs typeface="Arial" panose="020B0604020202020204" pitchFamily="34" charset="0"/>
              </a:rPr>
              <a:t> </a:t>
            </a:r>
            <a:r>
              <a:rPr lang="ru-RU" sz="2000" dirty="0" err="1">
                <a:cs typeface="Arial" panose="020B0604020202020204" pitchFamily="34" charset="0"/>
              </a:rPr>
              <a:t>белгілі</a:t>
            </a:r>
            <a:r>
              <a:rPr lang="ru-RU" sz="2000" dirty="0">
                <a:cs typeface="Arial" panose="020B0604020202020204" pitchFamily="34" charset="0"/>
              </a:rPr>
              <a:t> </a:t>
            </a:r>
            <a:r>
              <a:rPr lang="ru-RU" sz="2000" dirty="0" err="1">
                <a:cs typeface="Arial" panose="020B0604020202020204" pitchFamily="34" charset="0"/>
              </a:rPr>
              <a:t>бір</a:t>
            </a:r>
            <a:r>
              <a:rPr lang="ru-RU" sz="2000" dirty="0">
                <a:cs typeface="Arial" panose="020B0604020202020204" pitchFamily="34" charset="0"/>
              </a:rPr>
              <a:t> </a:t>
            </a:r>
            <a:r>
              <a:rPr lang="ru-RU" sz="2000" dirty="0" err="1">
                <a:cs typeface="Arial" panose="020B0604020202020204" pitchFamily="34" charset="0"/>
              </a:rPr>
              <a:t>операцияға</a:t>
            </a:r>
            <a:r>
              <a:rPr lang="ru-RU" sz="2000" dirty="0">
                <a:cs typeface="Arial" panose="020B0604020202020204" pitchFamily="34" charset="0"/>
              </a:rPr>
              <a:t> </a:t>
            </a:r>
            <a:r>
              <a:rPr lang="ru-RU" sz="2000" dirty="0" err="1">
                <a:cs typeface="Arial" panose="020B0604020202020204" pitchFamily="34" charset="0"/>
              </a:rPr>
              <a:t>немесе</a:t>
            </a:r>
            <a:r>
              <a:rPr lang="ru-RU" sz="2000" dirty="0">
                <a:cs typeface="Arial" panose="020B0604020202020204" pitchFamily="34" charset="0"/>
              </a:rPr>
              <a:t> </a:t>
            </a:r>
            <a:r>
              <a:rPr lang="ru-RU" sz="2000" dirty="0" err="1">
                <a:cs typeface="Arial" panose="020B0604020202020204" pitchFamily="34" charset="0"/>
              </a:rPr>
              <a:t>тұтастай</a:t>
            </a:r>
            <a:r>
              <a:rPr lang="ru-RU" sz="2000" dirty="0">
                <a:cs typeface="Arial" panose="020B0604020202020204" pitchFamily="34" charset="0"/>
              </a:rPr>
              <a:t> </a:t>
            </a:r>
            <a:r>
              <a:rPr lang="ru-RU" sz="2000" dirty="0" err="1">
                <a:cs typeface="Arial" panose="020B0604020202020204" pitchFamily="34" charset="0"/>
              </a:rPr>
              <a:t>алғанда</a:t>
            </a:r>
            <a:r>
              <a:rPr lang="ru-RU" sz="2000" dirty="0">
                <a:cs typeface="Arial" panose="020B0604020202020204" pitchFamily="34" charset="0"/>
              </a:rPr>
              <a:t> </a:t>
            </a:r>
            <a:r>
              <a:rPr lang="ru-RU" sz="2000" dirty="0" err="1">
                <a:cs typeface="Arial" panose="020B0604020202020204" pitchFamily="34" charset="0"/>
              </a:rPr>
              <a:t>компанияның</a:t>
            </a:r>
            <a:r>
              <a:rPr lang="ru-RU" sz="2000" dirty="0">
                <a:cs typeface="Arial" panose="020B0604020202020204" pitchFamily="34" charset="0"/>
              </a:rPr>
              <a:t> </a:t>
            </a:r>
            <a:r>
              <a:rPr lang="ru-RU" sz="2000" dirty="0" err="1">
                <a:cs typeface="Arial" panose="020B0604020202020204" pitchFamily="34" charset="0"/>
              </a:rPr>
              <a:t>қаржылық</a:t>
            </a:r>
            <a:r>
              <a:rPr lang="ru-RU" sz="2000" dirty="0">
                <a:cs typeface="Arial" panose="020B0604020202020204" pitchFamily="34" charset="0"/>
              </a:rPr>
              <a:t> </a:t>
            </a:r>
            <a:r>
              <a:rPr lang="ru-RU" sz="2000" dirty="0" err="1">
                <a:cs typeface="Arial" panose="020B0604020202020204" pitchFamily="34" charset="0"/>
              </a:rPr>
              <a:t>қызметіне</a:t>
            </a:r>
            <a:r>
              <a:rPr lang="ru-RU" sz="2000" dirty="0">
                <a:cs typeface="Arial" panose="020B0604020202020204" pitchFamily="34" charset="0"/>
              </a:rPr>
              <a:t> </a:t>
            </a:r>
            <a:r>
              <a:rPr lang="ru-RU" sz="2000" dirty="0" err="1">
                <a:cs typeface="Arial" panose="020B0604020202020204" pitchFamily="34" charset="0"/>
              </a:rPr>
              <a:t>қатысты</a:t>
            </a:r>
            <a:r>
              <a:rPr lang="ru-RU" sz="2000" dirty="0">
                <a:cs typeface="Arial" panose="020B0604020202020204" pitchFamily="34" charset="0"/>
              </a:rPr>
              <a:t> </a:t>
            </a:r>
            <a:r>
              <a:rPr lang="ru-RU" sz="2000" dirty="0" err="1">
                <a:cs typeface="Arial" panose="020B0604020202020204" pitchFamily="34" charset="0"/>
              </a:rPr>
              <a:t>салықтарға</a:t>
            </a:r>
            <a:r>
              <a:rPr lang="ru-RU" sz="2000" dirty="0">
                <a:cs typeface="Arial" panose="020B0604020202020204" pitchFamily="34" charset="0"/>
              </a:rPr>
              <a:t> </a:t>
            </a:r>
            <a:r>
              <a:rPr lang="ru-RU" sz="2000" dirty="0" err="1">
                <a:cs typeface="Arial" panose="020B0604020202020204" pitchFamily="34" charset="0"/>
              </a:rPr>
              <a:t>жұмсалатын</a:t>
            </a:r>
            <a:r>
              <a:rPr lang="ru-RU" sz="2000" dirty="0">
                <a:cs typeface="Arial" panose="020B0604020202020204" pitchFamily="34" charset="0"/>
              </a:rPr>
              <a:t> </a:t>
            </a:r>
            <a:r>
              <a:rPr lang="ru-RU" sz="2000" dirty="0" err="1">
                <a:cs typeface="Arial" panose="020B0604020202020204" pitchFamily="34" charset="0"/>
              </a:rPr>
              <a:t>сомаларды</a:t>
            </a:r>
            <a:r>
              <a:rPr lang="ru-RU" sz="2000" dirty="0">
                <a:cs typeface="Arial" panose="020B0604020202020204" pitchFamily="34" charset="0"/>
              </a:rPr>
              <a:t> </a:t>
            </a:r>
            <a:r>
              <a:rPr lang="ru-RU" sz="2000" dirty="0" err="1">
                <a:cs typeface="Arial" panose="020B0604020202020204" pitchFamily="34" charset="0"/>
              </a:rPr>
              <a:t>алдын</a:t>
            </a:r>
            <a:r>
              <a:rPr lang="ru-RU" sz="2000" dirty="0">
                <a:cs typeface="Arial" panose="020B0604020202020204" pitchFamily="34" charset="0"/>
              </a:rPr>
              <a:t> ала </a:t>
            </a:r>
            <a:r>
              <a:rPr lang="ru-RU" sz="2000" dirty="0" err="1">
                <a:cs typeface="Arial" panose="020B0604020202020204" pitchFamily="34" charset="0"/>
              </a:rPr>
              <a:t>есептеу</a:t>
            </a:r>
            <a:r>
              <a:rPr lang="ru-RU" sz="2000" dirty="0">
                <a:cs typeface="Arial" panose="020B0604020202020204" pitchFamily="34" charset="0"/>
              </a:rPr>
              <a:t> </a:t>
            </a:r>
            <a:r>
              <a:rPr lang="ru-RU" sz="2000" dirty="0" err="1">
                <a:cs typeface="Arial" panose="020B0604020202020204" pitchFamily="34" charset="0"/>
              </a:rPr>
              <a:t>болып</a:t>
            </a:r>
            <a:r>
              <a:rPr lang="ru-RU" sz="2000" dirty="0">
                <a:cs typeface="Arial" panose="020B0604020202020204" pitchFamily="34" charset="0"/>
              </a:rPr>
              <a:t> </a:t>
            </a:r>
            <a:r>
              <a:rPr lang="ru-RU" sz="2000" dirty="0" err="1">
                <a:cs typeface="Arial" panose="020B0604020202020204" pitchFamily="34" charset="0"/>
              </a:rPr>
              <a:t>табылады</a:t>
            </a:r>
            <a:r>
              <a:rPr lang="ru-RU" sz="2000" dirty="0" smtClean="0">
                <a:cs typeface="Arial" panose="020B0604020202020204" pitchFamily="34" charset="0"/>
              </a:rPr>
              <a:t>.</a:t>
            </a:r>
          </a:p>
          <a:p>
            <a:pPr marL="0" indent="287338">
              <a:lnSpc>
                <a:spcPct val="100000"/>
              </a:lnSpc>
              <a:spcBef>
                <a:spcPts val="0"/>
              </a:spcBef>
              <a:buNone/>
            </a:pPr>
            <a:r>
              <a:rPr lang="ru-RU" sz="2000" dirty="0" err="1"/>
              <a:t>Салықты</a:t>
            </a:r>
            <a:r>
              <a:rPr lang="ru-RU" sz="2000" dirty="0"/>
              <a:t> </a:t>
            </a:r>
            <a:r>
              <a:rPr lang="ru-RU" sz="2000" dirty="0" err="1"/>
              <a:t>жоспарлау</a:t>
            </a:r>
            <a:r>
              <a:rPr lang="ru-RU" sz="2000" dirty="0"/>
              <a:t> </a:t>
            </a:r>
            <a:r>
              <a:rPr lang="ru-RU" sz="2000" dirty="0" err="1"/>
              <a:t>компанияның</a:t>
            </a:r>
            <a:r>
              <a:rPr lang="ru-RU" sz="2000" dirty="0"/>
              <a:t> </a:t>
            </a:r>
            <a:r>
              <a:rPr lang="ru-RU" sz="2000" dirty="0" err="1"/>
              <a:t>бүкіл</a:t>
            </a:r>
            <a:r>
              <a:rPr lang="ru-RU" sz="2000" dirty="0"/>
              <a:t> </a:t>
            </a:r>
            <a:r>
              <a:rPr lang="ru-RU" sz="2000" dirty="0" err="1"/>
              <a:t>қаржылық</a:t>
            </a:r>
            <a:r>
              <a:rPr lang="ru-RU" sz="2000" dirty="0"/>
              <a:t> </a:t>
            </a:r>
            <a:r>
              <a:rPr lang="ru-RU" sz="2000" dirty="0" err="1"/>
              <a:t>жоспарлауының</a:t>
            </a:r>
            <a:r>
              <a:rPr lang="ru-RU" sz="2000" dirty="0"/>
              <a:t> </a:t>
            </a:r>
            <a:r>
              <a:rPr lang="ru-RU" sz="2000" dirty="0" err="1"/>
              <a:t>бөлігі</a:t>
            </a:r>
            <a:r>
              <a:rPr lang="ru-RU" sz="2000" dirty="0"/>
              <a:t> </a:t>
            </a:r>
            <a:r>
              <a:rPr lang="ru-RU" sz="2000" dirty="0" err="1"/>
              <a:t>болып</a:t>
            </a:r>
            <a:r>
              <a:rPr lang="ru-RU" sz="2000" dirty="0"/>
              <a:t> </a:t>
            </a:r>
            <a:r>
              <a:rPr lang="ru-RU" sz="2000" dirty="0" err="1"/>
              <a:t>табылады</a:t>
            </a:r>
            <a:r>
              <a:rPr lang="ru-RU" sz="2000" dirty="0"/>
              <a:t>. </a:t>
            </a:r>
            <a:r>
              <a:rPr lang="ru-RU" sz="2000" dirty="0" err="1"/>
              <a:t>Кәсіпорынның</a:t>
            </a:r>
            <a:r>
              <a:rPr lang="ru-RU" sz="2000" dirty="0"/>
              <a:t> </a:t>
            </a:r>
            <a:r>
              <a:rPr lang="ru-RU" sz="2000" dirty="0" err="1"/>
              <a:t>салықтық</a:t>
            </a:r>
            <a:r>
              <a:rPr lang="ru-RU" sz="2000" dirty="0"/>
              <a:t> </a:t>
            </a:r>
            <a:r>
              <a:rPr lang="ru-RU" sz="2000" dirty="0" err="1"/>
              <a:t>жоспарлауының</a:t>
            </a:r>
            <a:r>
              <a:rPr lang="ru-RU" sz="2000" dirty="0"/>
              <a:t> </a:t>
            </a:r>
            <a:r>
              <a:rPr lang="ru-RU" sz="2000" dirty="0" err="1"/>
              <a:t>бөлігі</a:t>
            </a:r>
            <a:r>
              <a:rPr lang="ru-RU" sz="2000" dirty="0"/>
              <a:t> </a:t>
            </a:r>
            <a:r>
              <a:rPr lang="ru-RU" sz="2000" dirty="0" err="1"/>
              <a:t>ретінде</a:t>
            </a:r>
            <a:r>
              <a:rPr lang="ru-RU" sz="2000" dirty="0"/>
              <a:t> </a:t>
            </a:r>
            <a:r>
              <a:rPr lang="ru-RU" sz="2000" dirty="0" err="1"/>
              <a:t>салық</a:t>
            </a:r>
            <a:r>
              <a:rPr lang="ru-RU" sz="2000" dirty="0"/>
              <a:t> </a:t>
            </a:r>
            <a:r>
              <a:rPr lang="ru-RU" sz="2000" dirty="0" err="1"/>
              <a:t>төлемдерін</a:t>
            </a:r>
            <a:r>
              <a:rPr lang="ru-RU" sz="2000" dirty="0"/>
              <a:t> </a:t>
            </a:r>
            <a:r>
              <a:rPr lang="ru-RU" sz="2000" dirty="0" err="1"/>
              <a:t>оңтайландыру</a:t>
            </a:r>
            <a:r>
              <a:rPr lang="ru-RU" sz="2000" dirty="0"/>
              <a:t> – </a:t>
            </a:r>
            <a:r>
              <a:rPr lang="ru-RU" sz="2000" dirty="0" err="1"/>
              <a:t>бұл</a:t>
            </a:r>
            <a:r>
              <a:rPr lang="ru-RU" sz="2000" dirty="0"/>
              <a:t> </a:t>
            </a:r>
            <a:r>
              <a:rPr lang="ru-RU" sz="2000" dirty="0" err="1"/>
              <a:t>қолданыстағы</a:t>
            </a:r>
            <a:r>
              <a:rPr lang="ru-RU" sz="2000" dirty="0"/>
              <a:t> </a:t>
            </a:r>
            <a:r>
              <a:rPr lang="ru-RU" sz="2000" dirty="0" err="1"/>
              <a:t>заңнама</a:t>
            </a:r>
            <a:r>
              <a:rPr lang="ru-RU" sz="2000" dirty="0"/>
              <a:t> </a:t>
            </a:r>
            <a:r>
              <a:rPr lang="ru-RU" sz="2000" dirty="0" err="1"/>
              <a:t>шеңберінде</a:t>
            </a:r>
            <a:r>
              <a:rPr lang="ru-RU" sz="2000" dirty="0"/>
              <a:t> </a:t>
            </a:r>
            <a:r>
              <a:rPr lang="ru-RU" sz="2000" dirty="0" err="1"/>
              <a:t>жүзеге</a:t>
            </a:r>
            <a:r>
              <a:rPr lang="ru-RU" sz="2000" dirty="0"/>
              <a:t> </a:t>
            </a:r>
            <a:r>
              <a:rPr lang="ru-RU" sz="2000" dirty="0" err="1"/>
              <a:t>асырылатын</a:t>
            </a:r>
            <a:r>
              <a:rPr lang="ru-RU" sz="2000" dirty="0"/>
              <a:t> </a:t>
            </a:r>
            <a:r>
              <a:rPr lang="ru-RU" sz="2000" dirty="0" err="1"/>
              <a:t>кәсіпорынның</a:t>
            </a:r>
            <a:r>
              <a:rPr lang="ru-RU" sz="2000" dirty="0"/>
              <a:t> </a:t>
            </a:r>
            <a:r>
              <a:rPr lang="ru-RU" sz="2000" dirty="0" err="1"/>
              <a:t>ақша</a:t>
            </a:r>
            <a:r>
              <a:rPr lang="ru-RU" sz="2000" dirty="0"/>
              <a:t> </a:t>
            </a:r>
            <a:r>
              <a:rPr lang="ru-RU" sz="2000" dirty="0" err="1"/>
              <a:t>ағындарын</a:t>
            </a:r>
            <a:r>
              <a:rPr lang="ru-RU" sz="2000" dirty="0"/>
              <a:t> </a:t>
            </a:r>
            <a:r>
              <a:rPr lang="ru-RU" sz="2000" dirty="0" err="1"/>
              <a:t>арттыру</a:t>
            </a:r>
            <a:r>
              <a:rPr lang="ru-RU" sz="2000" dirty="0"/>
              <a:t> </a:t>
            </a:r>
            <a:r>
              <a:rPr lang="ru-RU" sz="2000" dirty="0" err="1"/>
              <a:t>мақсатында</a:t>
            </a:r>
            <a:r>
              <a:rPr lang="ru-RU" sz="2000" dirty="0"/>
              <a:t> </a:t>
            </a:r>
            <a:r>
              <a:rPr lang="ru-RU" sz="2000" dirty="0" err="1"/>
              <a:t>салық</a:t>
            </a:r>
            <a:r>
              <a:rPr lang="ru-RU" sz="2000" dirty="0"/>
              <a:t> </a:t>
            </a:r>
            <a:r>
              <a:rPr lang="ru-RU" sz="2000" dirty="0" err="1"/>
              <a:t>төлемдерін</a:t>
            </a:r>
            <a:r>
              <a:rPr lang="ru-RU" sz="2000" dirty="0"/>
              <a:t> </a:t>
            </a:r>
            <a:r>
              <a:rPr lang="ru-RU" sz="2000" dirty="0" err="1"/>
              <a:t>азайту</a:t>
            </a:r>
            <a:r>
              <a:rPr lang="ru-RU" sz="2000" dirty="0"/>
              <a:t> </a:t>
            </a:r>
            <a:r>
              <a:rPr lang="ru-RU" sz="2000" dirty="0" err="1"/>
              <a:t>бойынша</a:t>
            </a:r>
            <a:r>
              <a:rPr lang="ru-RU" sz="2000" dirty="0"/>
              <a:t> </a:t>
            </a:r>
            <a:r>
              <a:rPr lang="ru-RU" sz="2000" dirty="0" err="1"/>
              <a:t>шаралар</a:t>
            </a:r>
            <a:r>
              <a:rPr lang="ru-RU" sz="2000" dirty="0"/>
              <a:t> </a:t>
            </a:r>
            <a:r>
              <a:rPr lang="ru-RU" sz="2000" dirty="0" err="1"/>
              <a:t>кешені</a:t>
            </a:r>
            <a:r>
              <a:rPr lang="ru-RU" sz="2000" dirty="0"/>
              <a:t>. </a:t>
            </a:r>
            <a:r>
              <a:rPr lang="ru-RU" sz="2000" dirty="0" err="1"/>
              <a:t>Оңтайландырудың</a:t>
            </a:r>
            <a:r>
              <a:rPr lang="ru-RU" sz="2000" dirty="0"/>
              <a:t> </a:t>
            </a:r>
            <a:r>
              <a:rPr lang="ru-RU" sz="2000" dirty="0" err="1"/>
              <a:t>қосымша</a:t>
            </a:r>
            <a:r>
              <a:rPr lang="ru-RU" sz="2000" dirty="0"/>
              <a:t> </a:t>
            </a:r>
            <a:r>
              <a:rPr lang="ru-RU" sz="2000" dirty="0" err="1"/>
              <a:t>мақсаты</a:t>
            </a:r>
            <a:r>
              <a:rPr lang="ru-RU" sz="2000" dirty="0"/>
              <a:t> – </a:t>
            </a:r>
            <a:r>
              <a:rPr lang="ru-RU" sz="2000" dirty="0" err="1"/>
              <a:t>клиенттердің</a:t>
            </a:r>
            <a:r>
              <a:rPr lang="ru-RU" sz="2000" dirty="0"/>
              <a:t>, </a:t>
            </a:r>
            <a:r>
              <a:rPr lang="ru-RU" sz="2000" dirty="0" err="1"/>
              <a:t>серіктестердің</a:t>
            </a:r>
            <a:r>
              <a:rPr lang="ru-RU" sz="2000" dirty="0"/>
              <a:t> </a:t>
            </a:r>
            <a:r>
              <a:rPr lang="ru-RU" sz="2000" dirty="0" err="1"/>
              <a:t>және</a:t>
            </a:r>
            <a:r>
              <a:rPr lang="ru-RU" sz="2000" dirty="0"/>
              <a:t> </a:t>
            </a:r>
            <a:r>
              <a:rPr lang="ru-RU" sz="2000" dirty="0" err="1"/>
              <a:t>мемлекеттік</a:t>
            </a:r>
            <a:r>
              <a:rPr lang="ru-RU" sz="2000" dirty="0"/>
              <a:t> </a:t>
            </a:r>
            <a:r>
              <a:rPr lang="ru-RU" sz="2000" dirty="0" err="1"/>
              <a:t>органдардың</a:t>
            </a:r>
            <a:r>
              <a:rPr lang="ru-RU" sz="2000" dirty="0"/>
              <a:t> </a:t>
            </a:r>
            <a:r>
              <a:rPr lang="ru-RU" sz="2000" dirty="0" err="1"/>
              <a:t>алдында</a:t>
            </a:r>
            <a:r>
              <a:rPr lang="ru-RU" sz="2000" dirty="0"/>
              <a:t> </a:t>
            </a:r>
            <a:r>
              <a:rPr lang="ru-RU" sz="2000" dirty="0" err="1"/>
              <a:t>адал</a:t>
            </a:r>
            <a:r>
              <a:rPr lang="ru-RU" sz="2000" dirty="0"/>
              <a:t> </a:t>
            </a:r>
            <a:r>
              <a:rPr lang="ru-RU" sz="2000" dirty="0" err="1"/>
              <a:t>салық</a:t>
            </a:r>
            <a:r>
              <a:rPr lang="ru-RU" sz="2000" dirty="0"/>
              <a:t> </a:t>
            </a:r>
            <a:r>
              <a:rPr lang="ru-RU" sz="2000" dirty="0" err="1"/>
              <a:t>төлеуші</a:t>
            </a:r>
            <a:r>
              <a:rPr lang="ru-RU" sz="2000" dirty="0"/>
              <a:t> ​​</a:t>
            </a:r>
            <a:r>
              <a:rPr lang="ru-RU" sz="2000" dirty="0" err="1"/>
              <a:t>имиджін</a:t>
            </a:r>
            <a:r>
              <a:rPr lang="ru-RU" sz="2000" dirty="0"/>
              <a:t> </a:t>
            </a:r>
            <a:r>
              <a:rPr lang="ru-RU" sz="2000" dirty="0" err="1"/>
              <a:t>иемдену</a:t>
            </a:r>
            <a:r>
              <a:rPr lang="ru-RU" sz="2000" dirty="0"/>
              <a:t> </a:t>
            </a:r>
            <a:r>
              <a:rPr lang="ru-RU" sz="2000" dirty="0" smtClean="0"/>
              <a:t>.</a:t>
            </a:r>
          </a:p>
          <a:p>
            <a:pPr marL="0" indent="287338">
              <a:lnSpc>
                <a:spcPct val="100000"/>
              </a:lnSpc>
              <a:spcBef>
                <a:spcPts val="0"/>
              </a:spcBef>
              <a:buNone/>
            </a:pPr>
            <a:r>
              <a:rPr lang="ru-RU" sz="2000" dirty="0" err="1" smtClean="0"/>
              <a:t>Салық</a:t>
            </a:r>
            <a:r>
              <a:rPr lang="ru-RU" sz="2000" dirty="0" smtClean="0"/>
              <a:t> </a:t>
            </a:r>
            <a:r>
              <a:rPr lang="ru-RU" sz="2000" dirty="0" err="1"/>
              <a:t>салуды</a:t>
            </a:r>
            <a:r>
              <a:rPr lang="ru-RU" sz="2000" dirty="0"/>
              <a:t> </a:t>
            </a:r>
            <a:r>
              <a:rPr lang="ru-RU" sz="2000" dirty="0" err="1"/>
              <a:t>жоспарлаудың</a:t>
            </a:r>
            <a:r>
              <a:rPr lang="ru-RU" sz="2000" dirty="0"/>
              <a:t> </a:t>
            </a:r>
            <a:r>
              <a:rPr lang="ru-RU" sz="2000" dirty="0" err="1"/>
              <a:t>идеалды</a:t>
            </a:r>
            <a:r>
              <a:rPr lang="ru-RU" sz="2000" dirty="0"/>
              <a:t> </a:t>
            </a:r>
            <a:r>
              <a:rPr lang="ru-RU" sz="2000" dirty="0" err="1"/>
              <a:t>нұсқасы</a:t>
            </a:r>
            <a:r>
              <a:rPr lang="ru-RU" sz="2000" dirty="0"/>
              <a:t> - </a:t>
            </a:r>
            <a:r>
              <a:rPr lang="ru-RU" sz="2000" dirty="0" err="1"/>
              <a:t>бұл</a:t>
            </a:r>
            <a:r>
              <a:rPr lang="ru-RU" sz="2000" dirty="0"/>
              <a:t> </a:t>
            </a:r>
            <a:r>
              <a:rPr lang="ru-RU" sz="2000" dirty="0" err="1"/>
              <a:t>компанияны</a:t>
            </a:r>
            <a:r>
              <a:rPr lang="ru-RU" sz="2000" dirty="0"/>
              <a:t> </a:t>
            </a:r>
            <a:r>
              <a:rPr lang="ru-RU" sz="2000" dirty="0" err="1"/>
              <a:t>құру</a:t>
            </a:r>
            <a:r>
              <a:rPr lang="ru-RU" sz="2000" dirty="0"/>
              <a:t> </a:t>
            </a:r>
            <a:r>
              <a:rPr lang="ru-RU" sz="2000" dirty="0" err="1"/>
              <a:t>сатысында</a:t>
            </a:r>
            <a:r>
              <a:rPr lang="ru-RU" sz="2000" dirty="0"/>
              <a:t> </a:t>
            </a:r>
            <a:r>
              <a:rPr lang="ru-RU" sz="2000" dirty="0" err="1"/>
              <a:t>белгіленген</a:t>
            </a:r>
            <a:r>
              <a:rPr lang="ru-RU" sz="2000" dirty="0"/>
              <a:t>. </a:t>
            </a:r>
            <a:r>
              <a:rPr lang="ru-RU" sz="2000" dirty="0" err="1"/>
              <a:t>Бұл</a:t>
            </a:r>
            <a:r>
              <a:rPr lang="ru-RU" sz="2000" dirty="0"/>
              <a:t> </a:t>
            </a:r>
            <a:r>
              <a:rPr lang="ru-RU" sz="2000" dirty="0" err="1"/>
              <a:t>ретте</a:t>
            </a:r>
            <a:r>
              <a:rPr lang="ru-RU" sz="2000" dirty="0"/>
              <a:t> </a:t>
            </a:r>
            <a:r>
              <a:rPr lang="ru-RU" sz="2000" dirty="0" err="1"/>
              <a:t>салық</a:t>
            </a:r>
            <a:r>
              <a:rPr lang="ru-RU" sz="2000" dirty="0"/>
              <a:t> салу </a:t>
            </a:r>
            <a:r>
              <a:rPr lang="ru-RU" sz="2000" dirty="0" err="1"/>
              <a:t>жүйесі</a:t>
            </a:r>
            <a:r>
              <a:rPr lang="ru-RU" sz="2000" dirty="0"/>
              <a:t> </a:t>
            </a:r>
            <a:r>
              <a:rPr lang="ru-RU" sz="2000" dirty="0" err="1"/>
              <a:t>тіркеу</a:t>
            </a:r>
            <a:r>
              <a:rPr lang="ru-RU" sz="2000" dirty="0"/>
              <a:t> </a:t>
            </a:r>
            <a:r>
              <a:rPr lang="ru-RU" sz="2000" dirty="0" err="1"/>
              <a:t>кезінде</a:t>
            </a:r>
            <a:r>
              <a:rPr lang="ru-RU" sz="2000" dirty="0"/>
              <a:t> </a:t>
            </a:r>
            <a:r>
              <a:rPr lang="ru-RU" sz="2000" dirty="0" err="1"/>
              <a:t>анықталады</a:t>
            </a:r>
            <a:r>
              <a:rPr lang="ru-RU" sz="2000" dirty="0"/>
              <a:t>.</a:t>
            </a:r>
          </a:p>
        </p:txBody>
      </p:sp>
      <p:sp>
        <p:nvSpPr>
          <p:cNvPr id="5" name="TextBox 4">
            <a:extLst>
              <a:ext uri="{FF2B5EF4-FFF2-40B4-BE49-F238E27FC236}">
                <a16:creationId xmlns="" xmlns:a16="http://schemas.microsoft.com/office/drawing/2014/main" id="{4A38F228-EFEC-45CF-9430-205EE4EEB060}"/>
              </a:ext>
            </a:extLst>
          </p:cNvPr>
          <p:cNvSpPr txBox="1"/>
          <p:nvPr/>
        </p:nvSpPr>
        <p:spPr>
          <a:xfrm>
            <a:off x="556845" y="3301213"/>
            <a:ext cx="11428829" cy="605679"/>
          </a:xfrm>
          <a:prstGeom prst="rect">
            <a:avLst/>
          </a:prstGeom>
          <a:noFill/>
        </p:spPr>
        <p:txBody>
          <a:bodyPr wrap="square">
            <a:spAutoFit/>
          </a:bodyPr>
          <a:lstStyle/>
          <a:p>
            <a:pPr marL="0" indent="0">
              <a:lnSpc>
                <a:spcPct val="120000"/>
              </a:lnSpc>
              <a:spcBef>
                <a:spcPts val="0"/>
              </a:spcBef>
              <a:buNone/>
            </a:pPr>
            <a:r>
              <a:rPr lang="ru-RU" sz="1100" dirty="0">
                <a:latin typeface="Arial" panose="020B0604020202020204" pitchFamily="34" charset="0"/>
                <a:cs typeface="Arial" panose="020B0604020202020204" pitchFamily="34" charset="0"/>
              </a:rPr>
              <a:t> </a:t>
            </a:r>
            <a:r>
              <a:rPr lang="ru-RU" sz="1600" dirty="0">
                <a:latin typeface="Arial" panose="020B0604020202020204" pitchFamily="34" charset="0"/>
                <a:cs typeface="Arial" panose="020B0604020202020204" pitchFamily="34" charset="0"/>
              </a:rPr>
              <a:t/>
            </a:r>
            <a:br>
              <a:rPr lang="ru-RU" sz="1600" dirty="0">
                <a:latin typeface="Arial" panose="020B0604020202020204" pitchFamily="34" charset="0"/>
                <a:cs typeface="Arial" panose="020B0604020202020204" pitchFamily="34" charset="0"/>
              </a:rPr>
            </a:br>
            <a:endParaRPr lang="x-none" dirty="0"/>
          </a:p>
        </p:txBody>
      </p:sp>
    </p:spTree>
    <p:extLst>
      <p:ext uri="{BB962C8B-B14F-4D97-AF65-F5344CB8AC3E}">
        <p14:creationId xmlns:p14="http://schemas.microsoft.com/office/powerpoint/2010/main" val="1248005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4971806"/>
          </a:xfrm>
          <a:solidFill>
            <a:schemeClr val="accent3">
              <a:lumMod val="20000"/>
              <a:lumOff val="80000"/>
            </a:schemeClr>
          </a:solidFill>
        </p:spPr>
        <p:txBody>
          <a:bodyPr>
            <a:normAutofit/>
          </a:bodyPr>
          <a:lstStyle/>
          <a:p>
            <a:pPr marL="457200" indent="-457200">
              <a:buFont typeface="Wingdings" panose="05000000000000000000" pitchFamily="2" charset="2"/>
              <a:buChar char="Ø"/>
            </a:pPr>
            <a:r>
              <a:rPr lang="ru-RU" sz="2700" dirty="0">
                <a:solidFill>
                  <a:srgbClr val="000000"/>
                </a:solidFill>
                <a:latin typeface="Arial" panose="020B0604020202020204" pitchFamily="34" charset="0"/>
                <a:ea typeface="Times New Roman" pitchFamily="18" charset="0"/>
                <a:cs typeface="Arial" panose="020B0604020202020204" pitchFamily="34" charset="0"/>
              </a:rPr>
              <a:t>    </a:t>
            </a:r>
            <a:r>
              <a:rPr lang="ru-RU" sz="2700" dirty="0" err="1" smtClean="0">
                <a:solidFill>
                  <a:srgbClr val="000000"/>
                </a:solidFill>
                <a:latin typeface="Arial" panose="020B0604020202020204" pitchFamily="34" charset="0"/>
                <a:ea typeface="Times New Roman" pitchFamily="18" charset="0"/>
                <a:cs typeface="Arial" panose="020B0604020202020204" pitchFamily="34" charset="0"/>
              </a:rPr>
              <a:t>Салықтарды</a:t>
            </a:r>
            <a:r>
              <a:rPr lang="ru-RU" sz="2700" dirty="0" smtClean="0">
                <a:solidFill>
                  <a:srgbClr val="000000"/>
                </a:solidFill>
                <a:latin typeface="Arial" panose="020B0604020202020204" pitchFamily="34" charset="0"/>
                <a:ea typeface="Times New Roman" pitchFamily="18" charset="0"/>
                <a:cs typeface="Arial" panose="020B0604020202020204" pitchFamily="34" charset="0"/>
              </a:rPr>
              <a:t> </a:t>
            </a:r>
            <a:r>
              <a:rPr lang="ru-RU" sz="2700" dirty="0" err="1">
                <a:solidFill>
                  <a:srgbClr val="000000"/>
                </a:solidFill>
                <a:latin typeface="Arial" panose="020B0604020202020204" pitchFamily="34" charset="0"/>
                <a:ea typeface="Times New Roman" pitchFamily="18" charset="0"/>
                <a:cs typeface="Arial" panose="020B0604020202020204" pitchFamily="34" charset="0"/>
              </a:rPr>
              <a:t>оңтайландыру</a:t>
            </a:r>
            <a:r>
              <a:rPr lang="ru-RU" sz="2700" dirty="0">
                <a:solidFill>
                  <a:srgbClr val="000000"/>
                </a:solidFill>
                <a:latin typeface="Arial" panose="020B0604020202020204" pitchFamily="34" charset="0"/>
                <a:ea typeface="Times New Roman" pitchFamily="18" charset="0"/>
                <a:cs typeface="Arial" panose="020B0604020202020204" pitchFamily="34" charset="0"/>
              </a:rPr>
              <a:t> </a:t>
            </a:r>
            <a:r>
              <a:rPr lang="ru-RU" sz="2700" dirty="0" err="1" smtClean="0">
                <a:solidFill>
                  <a:srgbClr val="000000"/>
                </a:solidFill>
                <a:latin typeface="Arial" panose="020B0604020202020204" pitchFamily="34" charset="0"/>
                <a:ea typeface="Times New Roman" pitchFamily="18" charset="0"/>
                <a:cs typeface="Arial" panose="020B0604020202020204" pitchFamily="34" charset="0"/>
              </a:rPr>
              <a:t>мақсаттары</a:t>
            </a:r>
            <a:r>
              <a:rPr lang="ru-RU" sz="2700" dirty="0" smtClean="0">
                <a:solidFill>
                  <a:srgbClr val="000000"/>
                </a:solidFill>
                <a:latin typeface="Arial" panose="020B0604020202020204" pitchFamily="34" charset="0"/>
                <a:ea typeface="Times New Roman" pitchFamily="18" charset="0"/>
                <a:cs typeface="Arial" panose="020B0604020202020204" pitchFamily="34" charset="0"/>
              </a:rPr>
              <a:t/>
            </a:r>
            <a:br>
              <a:rPr lang="ru-RU" sz="2700" dirty="0" smtClean="0">
                <a:solidFill>
                  <a:srgbClr val="000000"/>
                </a:solidFill>
                <a:latin typeface="Arial" panose="020B0604020202020204" pitchFamily="34" charset="0"/>
                <a:ea typeface="Times New Roman" pitchFamily="18" charset="0"/>
                <a:cs typeface="Arial" panose="020B0604020202020204" pitchFamily="34" charset="0"/>
              </a:rPr>
            </a:br>
            <a:r>
              <a:rPr lang="ru-RU" sz="2700" b="1" dirty="0" err="1" smtClean="0">
                <a:solidFill>
                  <a:srgbClr val="000000"/>
                </a:solidFill>
                <a:latin typeface="Arial" panose="020B0604020202020204" pitchFamily="34" charset="0"/>
                <a:ea typeface="Times New Roman" pitchFamily="18" charset="0"/>
                <a:cs typeface="Arial" panose="020B0604020202020204" pitchFamily="34" charset="0"/>
              </a:rPr>
              <a:t>Салықтарды</a:t>
            </a:r>
            <a:r>
              <a:rPr lang="ru-RU" sz="2700" b="1" dirty="0" smtClean="0">
                <a:solidFill>
                  <a:srgbClr val="000000"/>
                </a:solidFill>
                <a:latin typeface="Arial" panose="020B0604020202020204" pitchFamily="34" charset="0"/>
                <a:ea typeface="Times New Roman" pitchFamily="18" charset="0"/>
                <a:cs typeface="Arial" panose="020B0604020202020204" pitchFamily="34" charset="0"/>
              </a:rPr>
              <a:t> </a:t>
            </a:r>
            <a:r>
              <a:rPr lang="ru-RU" sz="2700" b="1" dirty="0" err="1">
                <a:solidFill>
                  <a:srgbClr val="000000"/>
                </a:solidFill>
                <a:latin typeface="Arial" panose="020B0604020202020204" pitchFamily="34" charset="0"/>
                <a:ea typeface="Times New Roman" pitchFamily="18" charset="0"/>
                <a:cs typeface="Arial" panose="020B0604020202020204" pitchFamily="34" charset="0"/>
              </a:rPr>
              <a:t>оңтайландырудың</a:t>
            </a:r>
            <a:r>
              <a:rPr lang="ru-RU" sz="2700" b="1" dirty="0">
                <a:solidFill>
                  <a:srgbClr val="000000"/>
                </a:solidFill>
                <a:latin typeface="Arial" panose="020B0604020202020204" pitchFamily="34" charset="0"/>
                <a:ea typeface="Times New Roman" pitchFamily="18" charset="0"/>
                <a:cs typeface="Arial" panose="020B0604020202020204" pitchFamily="34" charset="0"/>
              </a:rPr>
              <a:t> </a:t>
            </a:r>
            <a:r>
              <a:rPr lang="ru-RU" sz="2700" b="1" dirty="0" err="1">
                <a:solidFill>
                  <a:srgbClr val="000000"/>
                </a:solidFill>
                <a:latin typeface="Arial" panose="020B0604020202020204" pitchFamily="34" charset="0"/>
                <a:ea typeface="Times New Roman" pitchFamily="18" charset="0"/>
                <a:cs typeface="Arial" panose="020B0604020202020204" pitchFamily="34" charset="0"/>
              </a:rPr>
              <a:t>мақсаты</a:t>
            </a:r>
            <a:r>
              <a:rPr lang="ru-RU" sz="2700" b="1" dirty="0">
                <a:solidFill>
                  <a:srgbClr val="000000"/>
                </a:solidFill>
                <a:latin typeface="Arial" panose="020B0604020202020204" pitchFamily="34" charset="0"/>
                <a:ea typeface="Times New Roman" pitchFamily="18" charset="0"/>
                <a:cs typeface="Arial" panose="020B0604020202020204" pitchFamily="34" charset="0"/>
              </a:rPr>
              <a:t> </a:t>
            </a:r>
            <a:r>
              <a:rPr lang="ru-RU" sz="2700" dirty="0">
                <a:solidFill>
                  <a:srgbClr val="000000"/>
                </a:solidFill>
                <a:latin typeface="Arial" panose="020B0604020202020204" pitchFamily="34" charset="0"/>
                <a:ea typeface="Times New Roman" pitchFamily="18" charset="0"/>
                <a:cs typeface="Arial" panose="020B0604020202020204" pitchFamily="34" charset="0"/>
              </a:rPr>
              <a:t>– </a:t>
            </a:r>
            <a:r>
              <a:rPr lang="ru-RU" sz="2700" dirty="0" err="1">
                <a:solidFill>
                  <a:srgbClr val="000000"/>
                </a:solidFill>
                <a:latin typeface="Arial" panose="020B0604020202020204" pitchFamily="34" charset="0"/>
                <a:ea typeface="Times New Roman" pitchFamily="18" charset="0"/>
                <a:cs typeface="Arial" panose="020B0604020202020204" pitchFamily="34" charset="0"/>
              </a:rPr>
              <a:t>салық</a:t>
            </a:r>
            <a:r>
              <a:rPr lang="ru-RU" sz="2700" dirty="0">
                <a:solidFill>
                  <a:srgbClr val="000000"/>
                </a:solidFill>
                <a:latin typeface="Arial" panose="020B0604020202020204" pitchFamily="34" charset="0"/>
                <a:ea typeface="Times New Roman" pitchFamily="18" charset="0"/>
                <a:cs typeface="Arial" panose="020B0604020202020204" pitchFamily="34" charset="0"/>
              </a:rPr>
              <a:t> </a:t>
            </a:r>
            <a:r>
              <a:rPr lang="ru-RU" sz="2700" dirty="0" err="1">
                <a:solidFill>
                  <a:srgbClr val="000000"/>
                </a:solidFill>
                <a:latin typeface="Arial" panose="020B0604020202020204" pitchFamily="34" charset="0"/>
                <a:ea typeface="Times New Roman" pitchFamily="18" charset="0"/>
                <a:cs typeface="Arial" panose="020B0604020202020204" pitchFamily="34" charset="0"/>
              </a:rPr>
              <a:t>төлеушінің</a:t>
            </a:r>
            <a:r>
              <a:rPr lang="ru-RU" sz="2700" dirty="0">
                <a:solidFill>
                  <a:srgbClr val="000000"/>
                </a:solidFill>
                <a:latin typeface="Arial" panose="020B0604020202020204" pitchFamily="34" charset="0"/>
                <a:ea typeface="Times New Roman" pitchFamily="18" charset="0"/>
                <a:cs typeface="Arial" panose="020B0604020202020204" pitchFamily="34" charset="0"/>
              </a:rPr>
              <a:t> </a:t>
            </a:r>
            <a:r>
              <a:rPr lang="ru-RU" sz="2700" dirty="0" err="1">
                <a:solidFill>
                  <a:srgbClr val="000000"/>
                </a:solidFill>
                <a:latin typeface="Arial" panose="020B0604020202020204" pitchFamily="34" charset="0"/>
                <a:ea typeface="Times New Roman" pitchFamily="18" charset="0"/>
                <a:cs typeface="Arial" panose="020B0604020202020204" pitchFamily="34" charset="0"/>
              </a:rPr>
              <a:t>тиісті</a:t>
            </a:r>
            <a:r>
              <a:rPr lang="ru-RU" sz="2700" dirty="0">
                <a:solidFill>
                  <a:srgbClr val="000000"/>
                </a:solidFill>
                <a:latin typeface="Arial" panose="020B0604020202020204" pitchFamily="34" charset="0"/>
                <a:ea typeface="Times New Roman" pitchFamily="18" charset="0"/>
                <a:cs typeface="Arial" panose="020B0604020202020204" pitchFamily="34" charset="0"/>
              </a:rPr>
              <a:t> </a:t>
            </a:r>
            <a:r>
              <a:rPr lang="ru-RU" sz="2700" dirty="0" err="1">
                <a:solidFill>
                  <a:srgbClr val="000000"/>
                </a:solidFill>
                <a:latin typeface="Arial" panose="020B0604020202020204" pitchFamily="34" charset="0"/>
                <a:ea typeface="Times New Roman" pitchFamily="18" charset="0"/>
                <a:cs typeface="Arial" panose="020B0604020202020204" pitchFamily="34" charset="0"/>
              </a:rPr>
              <a:t>міндеттемелері</a:t>
            </a:r>
            <a:r>
              <a:rPr lang="ru-RU" sz="2700" dirty="0">
                <a:solidFill>
                  <a:srgbClr val="000000"/>
                </a:solidFill>
                <a:latin typeface="Arial" panose="020B0604020202020204" pitchFamily="34" charset="0"/>
                <a:ea typeface="Times New Roman" pitchFamily="18" charset="0"/>
                <a:cs typeface="Arial" panose="020B0604020202020204" pitchFamily="34" charset="0"/>
              </a:rPr>
              <a:t> бар </a:t>
            </a:r>
            <a:r>
              <a:rPr lang="ru-RU" sz="2700" dirty="0" err="1">
                <a:solidFill>
                  <a:srgbClr val="000000"/>
                </a:solidFill>
                <a:latin typeface="Arial" panose="020B0604020202020204" pitchFamily="34" charset="0"/>
                <a:ea typeface="Times New Roman" pitchFamily="18" charset="0"/>
                <a:cs typeface="Arial" panose="020B0604020202020204" pitchFamily="34" charset="0"/>
              </a:rPr>
              <a:t>барлық</a:t>
            </a:r>
            <a:r>
              <a:rPr lang="ru-RU" sz="2700" dirty="0">
                <a:solidFill>
                  <a:srgbClr val="000000"/>
                </a:solidFill>
                <a:latin typeface="Arial" panose="020B0604020202020204" pitchFamily="34" charset="0"/>
                <a:ea typeface="Times New Roman" pitchFamily="18" charset="0"/>
                <a:cs typeface="Arial" panose="020B0604020202020204" pitchFamily="34" charset="0"/>
              </a:rPr>
              <a:t> </a:t>
            </a:r>
            <a:r>
              <a:rPr lang="ru-RU" sz="2700" dirty="0" err="1">
                <a:solidFill>
                  <a:srgbClr val="000000"/>
                </a:solidFill>
                <a:latin typeface="Arial" panose="020B0604020202020204" pitchFamily="34" charset="0"/>
                <a:ea typeface="Times New Roman" pitchFamily="18" charset="0"/>
                <a:cs typeface="Arial" panose="020B0604020202020204" pitchFamily="34" charset="0"/>
              </a:rPr>
              <a:t>салықтардың</a:t>
            </a:r>
            <a:r>
              <a:rPr lang="ru-RU" sz="2700" dirty="0">
                <a:solidFill>
                  <a:srgbClr val="000000"/>
                </a:solidFill>
                <a:latin typeface="Arial" panose="020B0604020202020204" pitchFamily="34" charset="0"/>
                <a:ea typeface="Times New Roman" pitchFamily="18" charset="0"/>
                <a:cs typeface="Arial" panose="020B0604020202020204" pitchFamily="34" charset="0"/>
              </a:rPr>
              <a:t> </a:t>
            </a:r>
            <a:r>
              <a:rPr lang="ru-RU" sz="2700" dirty="0" err="1">
                <a:solidFill>
                  <a:srgbClr val="000000"/>
                </a:solidFill>
                <a:latin typeface="Arial" panose="020B0604020202020204" pitchFamily="34" charset="0"/>
                <a:ea typeface="Times New Roman" pitchFamily="18" charset="0"/>
                <a:cs typeface="Arial" panose="020B0604020202020204" pitchFamily="34" charset="0"/>
              </a:rPr>
              <a:t>мөлшерін</a:t>
            </a:r>
            <a:r>
              <a:rPr lang="ru-RU" sz="2700" dirty="0">
                <a:solidFill>
                  <a:srgbClr val="000000"/>
                </a:solidFill>
                <a:latin typeface="Arial" panose="020B0604020202020204" pitchFamily="34" charset="0"/>
                <a:ea typeface="Times New Roman" pitchFamily="18" charset="0"/>
                <a:cs typeface="Arial" panose="020B0604020202020204" pitchFamily="34" charset="0"/>
              </a:rPr>
              <a:t> </a:t>
            </a:r>
            <a:r>
              <a:rPr lang="ru-RU" sz="2700" dirty="0" err="1">
                <a:solidFill>
                  <a:srgbClr val="000000"/>
                </a:solidFill>
                <a:latin typeface="Arial" panose="020B0604020202020204" pitchFamily="34" charset="0"/>
                <a:ea typeface="Times New Roman" pitchFamily="18" charset="0"/>
                <a:cs typeface="Arial" panose="020B0604020202020204" pitchFamily="34" charset="0"/>
              </a:rPr>
              <a:t>азайту</a:t>
            </a:r>
            <a:r>
              <a:rPr lang="ru-RU" sz="2700" dirty="0">
                <a:solidFill>
                  <a:srgbClr val="000000"/>
                </a:solidFill>
                <a:latin typeface="Arial" panose="020B0604020202020204" pitchFamily="34" charset="0"/>
                <a:ea typeface="Times New Roman" pitchFamily="18" charset="0"/>
                <a:cs typeface="Arial" panose="020B0604020202020204" pitchFamily="34" charset="0"/>
              </a:rPr>
              <a:t>, </a:t>
            </a:r>
            <a:r>
              <a:rPr lang="ru-RU" sz="2700" dirty="0" err="1">
                <a:solidFill>
                  <a:srgbClr val="000000"/>
                </a:solidFill>
                <a:latin typeface="Arial" panose="020B0604020202020204" pitchFamily="34" charset="0"/>
                <a:ea typeface="Times New Roman" pitchFamily="18" charset="0"/>
                <a:cs typeface="Arial" panose="020B0604020202020204" pitchFamily="34" charset="0"/>
              </a:rPr>
              <a:t>салық</a:t>
            </a:r>
            <a:r>
              <a:rPr lang="ru-RU" sz="2700" dirty="0">
                <a:solidFill>
                  <a:srgbClr val="000000"/>
                </a:solidFill>
                <a:latin typeface="Arial" panose="020B0604020202020204" pitchFamily="34" charset="0"/>
                <a:ea typeface="Times New Roman" pitchFamily="18" charset="0"/>
                <a:cs typeface="Arial" panose="020B0604020202020204" pitchFamily="34" charset="0"/>
              </a:rPr>
              <a:t> </a:t>
            </a:r>
            <a:r>
              <a:rPr lang="ru-RU" sz="2700" dirty="0" err="1">
                <a:solidFill>
                  <a:srgbClr val="000000"/>
                </a:solidFill>
                <a:latin typeface="Arial" panose="020B0604020202020204" pitchFamily="34" charset="0"/>
                <a:ea typeface="Times New Roman" pitchFamily="18" charset="0"/>
                <a:cs typeface="Arial" panose="020B0604020202020204" pitchFamily="34" charset="0"/>
              </a:rPr>
              <a:t>органдарының</a:t>
            </a:r>
            <a:r>
              <a:rPr lang="ru-RU" sz="2700" dirty="0">
                <a:solidFill>
                  <a:srgbClr val="000000"/>
                </a:solidFill>
                <a:latin typeface="Arial" panose="020B0604020202020204" pitchFamily="34" charset="0"/>
                <a:ea typeface="Times New Roman" pitchFamily="18" charset="0"/>
                <a:cs typeface="Arial" panose="020B0604020202020204" pitchFamily="34" charset="0"/>
              </a:rPr>
              <a:t> </a:t>
            </a:r>
            <a:r>
              <a:rPr lang="ru-RU" sz="2700" dirty="0" err="1">
                <a:solidFill>
                  <a:srgbClr val="000000"/>
                </a:solidFill>
                <a:latin typeface="Arial" panose="020B0604020202020204" pitchFamily="34" charset="0"/>
                <a:ea typeface="Times New Roman" pitchFamily="18" charset="0"/>
                <a:cs typeface="Arial" panose="020B0604020202020204" pitchFamily="34" charset="0"/>
              </a:rPr>
              <a:t>айыппұлдарын</a:t>
            </a:r>
            <a:r>
              <a:rPr lang="ru-RU" sz="2700" dirty="0">
                <a:solidFill>
                  <a:srgbClr val="000000"/>
                </a:solidFill>
                <a:latin typeface="Arial" panose="020B0604020202020204" pitchFamily="34" charset="0"/>
                <a:ea typeface="Times New Roman" pitchFamily="18" charset="0"/>
                <a:cs typeface="Arial" panose="020B0604020202020204" pitchFamily="34" charset="0"/>
              </a:rPr>
              <a:t> </a:t>
            </a:r>
            <a:r>
              <a:rPr lang="ru-RU" sz="2700" dirty="0" err="1">
                <a:solidFill>
                  <a:srgbClr val="000000"/>
                </a:solidFill>
                <a:latin typeface="Arial" panose="020B0604020202020204" pitchFamily="34" charset="0"/>
                <a:ea typeface="Times New Roman" pitchFamily="18" charset="0"/>
                <a:cs typeface="Arial" panose="020B0604020202020204" pitchFamily="34" charset="0"/>
              </a:rPr>
              <a:t>барынша</a:t>
            </a:r>
            <a:r>
              <a:rPr lang="ru-RU" sz="2700" dirty="0">
                <a:solidFill>
                  <a:srgbClr val="000000"/>
                </a:solidFill>
                <a:latin typeface="Arial" panose="020B0604020202020204" pitchFamily="34" charset="0"/>
                <a:ea typeface="Times New Roman" pitchFamily="18" charset="0"/>
                <a:cs typeface="Arial" panose="020B0604020202020204" pitchFamily="34" charset="0"/>
              </a:rPr>
              <a:t> </a:t>
            </a:r>
            <a:r>
              <a:rPr lang="ru-RU" sz="2700" dirty="0" err="1">
                <a:solidFill>
                  <a:srgbClr val="000000"/>
                </a:solidFill>
                <a:latin typeface="Arial" panose="020B0604020202020204" pitchFamily="34" charset="0"/>
                <a:ea typeface="Times New Roman" pitchFamily="18" charset="0"/>
                <a:cs typeface="Arial" panose="020B0604020202020204" pitchFamily="34" charset="0"/>
              </a:rPr>
              <a:t>азайту</a:t>
            </a:r>
            <a:r>
              <a:rPr lang="ru-RU" sz="2700" dirty="0">
                <a:solidFill>
                  <a:srgbClr val="000000"/>
                </a:solidFill>
                <a:latin typeface="Arial" panose="020B0604020202020204" pitchFamily="34" charset="0"/>
                <a:ea typeface="Times New Roman" pitchFamily="18" charset="0"/>
                <a:cs typeface="Arial" panose="020B0604020202020204" pitchFamily="34" charset="0"/>
              </a:rPr>
              <a:t>, </a:t>
            </a:r>
            <a:r>
              <a:rPr lang="ru-RU" sz="2700" dirty="0" err="1">
                <a:solidFill>
                  <a:srgbClr val="000000"/>
                </a:solidFill>
                <a:latin typeface="Arial" panose="020B0604020202020204" pitchFamily="34" charset="0"/>
                <a:ea typeface="Times New Roman" pitchFamily="18" charset="0"/>
                <a:cs typeface="Arial" panose="020B0604020202020204" pitchFamily="34" charset="0"/>
              </a:rPr>
              <a:t>салық</a:t>
            </a:r>
            <a:r>
              <a:rPr lang="ru-RU" sz="2700" dirty="0">
                <a:solidFill>
                  <a:srgbClr val="000000"/>
                </a:solidFill>
                <a:latin typeface="Arial" panose="020B0604020202020204" pitchFamily="34" charset="0"/>
                <a:ea typeface="Times New Roman" pitchFamily="18" charset="0"/>
                <a:cs typeface="Arial" panose="020B0604020202020204" pitchFamily="34" charset="0"/>
              </a:rPr>
              <a:t> </a:t>
            </a:r>
            <a:r>
              <a:rPr lang="ru-RU" sz="2700" dirty="0" err="1">
                <a:solidFill>
                  <a:srgbClr val="000000"/>
                </a:solidFill>
                <a:latin typeface="Arial" panose="020B0604020202020204" pitchFamily="34" charset="0"/>
                <a:ea typeface="Times New Roman" pitchFamily="18" charset="0"/>
                <a:cs typeface="Arial" panose="020B0604020202020204" pitchFamily="34" charset="0"/>
              </a:rPr>
              <a:t>тәуекелдерін</a:t>
            </a:r>
            <a:r>
              <a:rPr lang="ru-RU" sz="2700" dirty="0">
                <a:solidFill>
                  <a:srgbClr val="000000"/>
                </a:solidFill>
                <a:latin typeface="Arial" panose="020B0604020202020204" pitchFamily="34" charset="0"/>
                <a:ea typeface="Times New Roman" pitchFamily="18" charset="0"/>
                <a:cs typeface="Arial" panose="020B0604020202020204" pitchFamily="34" charset="0"/>
              </a:rPr>
              <a:t> </a:t>
            </a:r>
            <a:r>
              <a:rPr lang="ru-RU" sz="2700" dirty="0" err="1">
                <a:solidFill>
                  <a:srgbClr val="000000"/>
                </a:solidFill>
                <a:latin typeface="Arial" panose="020B0604020202020204" pitchFamily="34" charset="0"/>
                <a:ea typeface="Times New Roman" pitchFamily="18" charset="0"/>
                <a:cs typeface="Arial" panose="020B0604020202020204" pitchFamily="34" charset="0"/>
              </a:rPr>
              <a:t>азайту</a:t>
            </a:r>
            <a:r>
              <a:rPr lang="ru-RU" sz="2700" dirty="0" smtClean="0">
                <a:solidFill>
                  <a:srgbClr val="000000"/>
                </a:solidFill>
                <a:latin typeface="Arial" panose="020B0604020202020204" pitchFamily="34" charset="0"/>
                <a:ea typeface="Times New Roman" pitchFamily="18" charset="0"/>
                <a:cs typeface="Arial" panose="020B0604020202020204" pitchFamily="34" charset="0"/>
              </a:rPr>
              <a:t>.</a:t>
            </a:r>
            <a:br>
              <a:rPr lang="ru-RU" sz="2700" dirty="0" smtClean="0">
                <a:solidFill>
                  <a:srgbClr val="000000"/>
                </a:solidFill>
                <a:latin typeface="Arial" panose="020B0604020202020204" pitchFamily="34" charset="0"/>
                <a:ea typeface="Times New Roman" pitchFamily="18" charset="0"/>
                <a:cs typeface="Arial" panose="020B0604020202020204" pitchFamily="34" charset="0"/>
              </a:rPr>
            </a:br>
            <a:r>
              <a:rPr lang="ru-RU" sz="2700" dirty="0" smtClean="0">
                <a:solidFill>
                  <a:srgbClr val="000000"/>
                </a:solidFill>
                <a:latin typeface="Arial" panose="020B0604020202020204" pitchFamily="34" charset="0"/>
                <a:ea typeface="Times New Roman" pitchFamily="18" charset="0"/>
                <a:cs typeface="Arial" panose="020B0604020202020204" pitchFamily="34" charset="0"/>
              </a:rPr>
              <a:t/>
            </a:r>
            <a:br>
              <a:rPr lang="ru-RU" sz="2700" dirty="0" smtClean="0">
                <a:solidFill>
                  <a:srgbClr val="000000"/>
                </a:solidFill>
                <a:latin typeface="Arial" panose="020B0604020202020204" pitchFamily="34" charset="0"/>
                <a:ea typeface="Times New Roman" pitchFamily="18" charset="0"/>
                <a:cs typeface="Arial" panose="020B0604020202020204" pitchFamily="34" charset="0"/>
              </a:rPr>
            </a:br>
            <a:r>
              <a:rPr lang="ru-RU" sz="2700" dirty="0" err="1" smtClean="0">
                <a:solidFill>
                  <a:srgbClr val="000000"/>
                </a:solidFill>
                <a:latin typeface="Arial" panose="020B0604020202020204" pitchFamily="34" charset="0"/>
                <a:ea typeface="Times New Roman" pitchFamily="18" charset="0"/>
                <a:cs typeface="Arial" panose="020B0604020202020204" pitchFamily="34" charset="0"/>
              </a:rPr>
              <a:t>Сонымен</a:t>
            </a:r>
            <a:r>
              <a:rPr lang="ru-RU" sz="2700" dirty="0" smtClean="0">
                <a:solidFill>
                  <a:srgbClr val="000000"/>
                </a:solidFill>
                <a:latin typeface="Arial" panose="020B0604020202020204" pitchFamily="34" charset="0"/>
                <a:ea typeface="Times New Roman" pitchFamily="18" charset="0"/>
                <a:cs typeface="Arial" panose="020B0604020202020204" pitchFamily="34" charset="0"/>
              </a:rPr>
              <a:t> </a:t>
            </a:r>
            <a:r>
              <a:rPr lang="ru-RU" sz="2700" dirty="0" err="1">
                <a:solidFill>
                  <a:srgbClr val="000000"/>
                </a:solidFill>
                <a:latin typeface="Arial" panose="020B0604020202020204" pitchFamily="34" charset="0"/>
                <a:ea typeface="Times New Roman" pitchFamily="18" charset="0"/>
                <a:cs typeface="Arial" panose="020B0604020202020204" pitchFamily="34" charset="0"/>
              </a:rPr>
              <a:t>қатар</a:t>
            </a:r>
            <a:r>
              <a:rPr lang="ru-RU" sz="2700" dirty="0">
                <a:solidFill>
                  <a:srgbClr val="000000"/>
                </a:solidFill>
                <a:latin typeface="Arial" panose="020B0604020202020204" pitchFamily="34" charset="0"/>
                <a:ea typeface="Times New Roman" pitchFamily="18" charset="0"/>
                <a:cs typeface="Arial" panose="020B0604020202020204" pitchFamily="34" charset="0"/>
              </a:rPr>
              <a:t> </a:t>
            </a:r>
            <a:r>
              <a:rPr lang="ru-RU" sz="2700" dirty="0" err="1">
                <a:solidFill>
                  <a:srgbClr val="000000"/>
                </a:solidFill>
                <a:latin typeface="Arial" panose="020B0604020202020204" pitchFamily="34" charset="0"/>
                <a:ea typeface="Times New Roman" pitchFamily="18" charset="0"/>
                <a:cs typeface="Arial" panose="020B0604020202020204" pitchFamily="34" charset="0"/>
              </a:rPr>
              <a:t>салықты</a:t>
            </a:r>
            <a:r>
              <a:rPr lang="ru-RU" sz="2700" dirty="0">
                <a:solidFill>
                  <a:srgbClr val="000000"/>
                </a:solidFill>
                <a:latin typeface="Arial" panose="020B0604020202020204" pitchFamily="34" charset="0"/>
                <a:ea typeface="Times New Roman" pitchFamily="18" charset="0"/>
                <a:cs typeface="Arial" panose="020B0604020202020204" pitchFamily="34" charset="0"/>
              </a:rPr>
              <a:t> </a:t>
            </a:r>
            <a:r>
              <a:rPr lang="ru-RU" sz="2700" dirty="0" err="1">
                <a:solidFill>
                  <a:srgbClr val="000000"/>
                </a:solidFill>
                <a:latin typeface="Arial" panose="020B0604020202020204" pitchFamily="34" charset="0"/>
                <a:ea typeface="Times New Roman" pitchFamily="18" charset="0"/>
                <a:cs typeface="Arial" panose="020B0604020202020204" pitchFamily="34" charset="0"/>
              </a:rPr>
              <a:t>оңтайландырудың</a:t>
            </a:r>
            <a:r>
              <a:rPr lang="ru-RU" sz="2700" dirty="0">
                <a:solidFill>
                  <a:srgbClr val="000000"/>
                </a:solidFill>
                <a:latin typeface="Arial" panose="020B0604020202020204" pitchFamily="34" charset="0"/>
                <a:ea typeface="Times New Roman" pitchFamily="18" charset="0"/>
                <a:cs typeface="Arial" panose="020B0604020202020204" pitchFamily="34" charset="0"/>
              </a:rPr>
              <a:t> </a:t>
            </a:r>
            <a:r>
              <a:rPr lang="ru-RU" sz="2700" dirty="0" err="1">
                <a:solidFill>
                  <a:srgbClr val="000000"/>
                </a:solidFill>
                <a:latin typeface="Arial" panose="020B0604020202020204" pitchFamily="34" charset="0"/>
                <a:ea typeface="Times New Roman" pitchFamily="18" charset="0"/>
                <a:cs typeface="Arial" panose="020B0604020202020204" pitchFamily="34" charset="0"/>
              </a:rPr>
              <a:t>мақсаты</a:t>
            </a:r>
            <a:r>
              <a:rPr lang="ru-RU" sz="2700" dirty="0">
                <a:solidFill>
                  <a:srgbClr val="000000"/>
                </a:solidFill>
                <a:latin typeface="Arial" panose="020B0604020202020204" pitchFamily="34" charset="0"/>
                <a:ea typeface="Times New Roman" pitchFamily="18" charset="0"/>
                <a:cs typeface="Arial" panose="020B0604020202020204" pitchFamily="34" charset="0"/>
              </a:rPr>
              <a:t> </a:t>
            </a:r>
            <a:r>
              <a:rPr lang="ru-RU" sz="2700" dirty="0" err="1">
                <a:solidFill>
                  <a:srgbClr val="000000"/>
                </a:solidFill>
                <a:latin typeface="Arial" panose="020B0604020202020204" pitchFamily="34" charset="0"/>
                <a:ea typeface="Times New Roman" pitchFamily="18" charset="0"/>
                <a:cs typeface="Arial" panose="020B0604020202020204" pitchFamily="34" charset="0"/>
              </a:rPr>
              <a:t>салық</a:t>
            </a:r>
            <a:r>
              <a:rPr lang="ru-RU" sz="2700" dirty="0">
                <a:solidFill>
                  <a:srgbClr val="000000"/>
                </a:solidFill>
                <a:latin typeface="Arial" panose="020B0604020202020204" pitchFamily="34" charset="0"/>
                <a:ea typeface="Times New Roman" pitchFamily="18" charset="0"/>
                <a:cs typeface="Arial" panose="020B0604020202020204" pitchFamily="34" charset="0"/>
              </a:rPr>
              <a:t> </a:t>
            </a:r>
            <a:r>
              <a:rPr lang="ru-RU" sz="2700" dirty="0" err="1">
                <a:solidFill>
                  <a:srgbClr val="000000"/>
                </a:solidFill>
                <a:latin typeface="Arial" panose="020B0604020202020204" pitchFamily="34" charset="0"/>
                <a:ea typeface="Times New Roman" pitchFamily="18" charset="0"/>
                <a:cs typeface="Arial" panose="020B0604020202020204" pitchFamily="34" charset="0"/>
              </a:rPr>
              <a:t>төлемдерін</a:t>
            </a:r>
            <a:r>
              <a:rPr lang="ru-RU" sz="2700" dirty="0">
                <a:solidFill>
                  <a:srgbClr val="000000"/>
                </a:solidFill>
                <a:latin typeface="Arial" panose="020B0604020202020204" pitchFamily="34" charset="0"/>
                <a:ea typeface="Times New Roman" pitchFamily="18" charset="0"/>
                <a:cs typeface="Arial" panose="020B0604020202020204" pitchFamily="34" charset="0"/>
              </a:rPr>
              <a:t> </a:t>
            </a:r>
            <a:r>
              <a:rPr lang="ru-RU" sz="2700" dirty="0" err="1">
                <a:solidFill>
                  <a:srgbClr val="000000"/>
                </a:solidFill>
                <a:latin typeface="Arial" panose="020B0604020202020204" pitchFamily="34" charset="0"/>
                <a:ea typeface="Times New Roman" pitchFamily="18" charset="0"/>
                <a:cs typeface="Arial" panose="020B0604020202020204" pitchFamily="34" charset="0"/>
              </a:rPr>
              <a:t>кейінге</a:t>
            </a:r>
            <a:r>
              <a:rPr lang="ru-RU" sz="2700" dirty="0">
                <a:solidFill>
                  <a:srgbClr val="000000"/>
                </a:solidFill>
                <a:latin typeface="Arial" panose="020B0604020202020204" pitchFamily="34" charset="0"/>
                <a:ea typeface="Times New Roman" pitchFamily="18" charset="0"/>
                <a:cs typeface="Arial" panose="020B0604020202020204" pitchFamily="34" charset="0"/>
              </a:rPr>
              <a:t> </a:t>
            </a:r>
            <a:r>
              <a:rPr lang="ru-RU" sz="2700" dirty="0" err="1">
                <a:solidFill>
                  <a:srgbClr val="000000"/>
                </a:solidFill>
                <a:latin typeface="Arial" panose="020B0604020202020204" pitchFamily="34" charset="0"/>
                <a:ea typeface="Times New Roman" pitchFamily="18" charset="0"/>
                <a:cs typeface="Arial" panose="020B0604020202020204" pitchFamily="34" charset="0"/>
              </a:rPr>
              <a:t>қалдыру</a:t>
            </a:r>
            <a:r>
              <a:rPr lang="ru-RU" sz="2700" dirty="0">
                <a:solidFill>
                  <a:srgbClr val="000000"/>
                </a:solidFill>
                <a:latin typeface="Arial" panose="020B0604020202020204" pitchFamily="34" charset="0"/>
                <a:ea typeface="Times New Roman" pitchFamily="18" charset="0"/>
                <a:cs typeface="Arial" panose="020B0604020202020204" pitchFamily="34" charset="0"/>
              </a:rPr>
              <a:t>, </a:t>
            </a:r>
            <a:r>
              <a:rPr lang="ru-RU" sz="2700" dirty="0" err="1">
                <a:solidFill>
                  <a:srgbClr val="000000"/>
                </a:solidFill>
                <a:latin typeface="Arial" panose="020B0604020202020204" pitchFamily="34" charset="0"/>
                <a:ea typeface="Times New Roman" pitchFamily="18" charset="0"/>
                <a:cs typeface="Arial" panose="020B0604020202020204" pitchFamily="34" charset="0"/>
              </a:rPr>
              <a:t>яғни</a:t>
            </a:r>
            <a:r>
              <a:rPr lang="ru-RU" sz="2700" dirty="0">
                <a:solidFill>
                  <a:srgbClr val="000000"/>
                </a:solidFill>
                <a:latin typeface="Arial" panose="020B0604020202020204" pitchFamily="34" charset="0"/>
                <a:ea typeface="Times New Roman" pitchFamily="18" charset="0"/>
                <a:cs typeface="Arial" panose="020B0604020202020204" pitchFamily="34" charset="0"/>
              </a:rPr>
              <a:t> </a:t>
            </a:r>
            <a:r>
              <a:rPr lang="ru-RU" sz="2700" dirty="0" err="1">
                <a:solidFill>
                  <a:srgbClr val="000000"/>
                </a:solidFill>
                <a:latin typeface="Arial" panose="020B0604020202020204" pitchFamily="34" charset="0"/>
                <a:ea typeface="Times New Roman" pitchFamily="18" charset="0"/>
                <a:cs typeface="Arial" panose="020B0604020202020204" pitchFamily="34" charset="0"/>
              </a:rPr>
              <a:t>оларды</a:t>
            </a:r>
            <a:r>
              <a:rPr lang="ru-RU" sz="2700" dirty="0">
                <a:solidFill>
                  <a:srgbClr val="000000"/>
                </a:solidFill>
                <a:latin typeface="Arial" panose="020B0604020202020204" pitchFamily="34" charset="0"/>
                <a:ea typeface="Times New Roman" pitchFamily="18" charset="0"/>
                <a:cs typeface="Arial" panose="020B0604020202020204" pitchFamily="34" charset="0"/>
              </a:rPr>
              <a:t> </a:t>
            </a:r>
            <a:r>
              <a:rPr lang="ru-RU" sz="2700" dirty="0" err="1">
                <a:solidFill>
                  <a:srgbClr val="000000"/>
                </a:solidFill>
                <a:latin typeface="Arial" panose="020B0604020202020204" pitchFamily="34" charset="0"/>
                <a:ea typeface="Times New Roman" pitchFamily="18" charset="0"/>
                <a:cs typeface="Arial" panose="020B0604020202020204" pitchFamily="34" charset="0"/>
              </a:rPr>
              <a:t>төлеу</a:t>
            </a:r>
            <a:r>
              <a:rPr lang="ru-RU" sz="2700" dirty="0">
                <a:solidFill>
                  <a:srgbClr val="000000"/>
                </a:solidFill>
                <a:latin typeface="Arial" panose="020B0604020202020204" pitchFamily="34" charset="0"/>
                <a:ea typeface="Times New Roman" pitchFamily="18" charset="0"/>
                <a:cs typeface="Arial" panose="020B0604020202020204" pitchFamily="34" charset="0"/>
              </a:rPr>
              <a:t> </a:t>
            </a:r>
            <a:r>
              <a:rPr lang="ru-RU" sz="2700" dirty="0" err="1">
                <a:solidFill>
                  <a:srgbClr val="000000"/>
                </a:solidFill>
                <a:latin typeface="Arial" panose="020B0604020202020204" pitchFamily="34" charset="0"/>
                <a:ea typeface="Times New Roman" pitchFamily="18" charset="0"/>
                <a:cs typeface="Arial" panose="020B0604020202020204" pitchFamily="34" charset="0"/>
              </a:rPr>
              <a:t>мерзімін</a:t>
            </a:r>
            <a:r>
              <a:rPr lang="ru-RU" sz="2700" dirty="0">
                <a:solidFill>
                  <a:srgbClr val="000000"/>
                </a:solidFill>
                <a:latin typeface="Arial" panose="020B0604020202020204" pitchFamily="34" charset="0"/>
                <a:ea typeface="Times New Roman" pitchFamily="18" charset="0"/>
                <a:cs typeface="Arial" panose="020B0604020202020204" pitchFamily="34" charset="0"/>
              </a:rPr>
              <a:t> </a:t>
            </a:r>
            <a:r>
              <a:rPr lang="ru-RU" sz="2700" dirty="0" err="1">
                <a:solidFill>
                  <a:srgbClr val="000000"/>
                </a:solidFill>
                <a:latin typeface="Arial" panose="020B0604020202020204" pitchFamily="34" charset="0"/>
                <a:ea typeface="Times New Roman" pitchFamily="18" charset="0"/>
                <a:cs typeface="Arial" panose="020B0604020202020204" pitchFamily="34" charset="0"/>
              </a:rPr>
              <a:t>кейінге</a:t>
            </a:r>
            <a:r>
              <a:rPr lang="ru-RU" sz="2700" dirty="0">
                <a:solidFill>
                  <a:srgbClr val="000000"/>
                </a:solidFill>
                <a:latin typeface="Arial" panose="020B0604020202020204" pitchFamily="34" charset="0"/>
                <a:ea typeface="Times New Roman" pitchFamily="18" charset="0"/>
                <a:cs typeface="Arial" panose="020B0604020202020204" pitchFamily="34" charset="0"/>
              </a:rPr>
              <a:t> </a:t>
            </a:r>
            <a:r>
              <a:rPr lang="ru-RU" sz="2700" dirty="0" err="1">
                <a:solidFill>
                  <a:srgbClr val="000000"/>
                </a:solidFill>
                <a:latin typeface="Arial" panose="020B0604020202020204" pitchFamily="34" charset="0"/>
                <a:ea typeface="Times New Roman" pitchFamily="18" charset="0"/>
                <a:cs typeface="Arial" panose="020B0604020202020204" pitchFamily="34" charset="0"/>
              </a:rPr>
              <a:t>қалдыру</a:t>
            </a:r>
            <a:r>
              <a:rPr lang="ru-RU" sz="2700" dirty="0">
                <a:solidFill>
                  <a:srgbClr val="000000"/>
                </a:solidFill>
                <a:latin typeface="Arial" panose="020B0604020202020204" pitchFamily="34" charset="0"/>
                <a:ea typeface="Times New Roman" pitchFamily="18" charset="0"/>
                <a:cs typeface="Arial" panose="020B0604020202020204" pitchFamily="34" charset="0"/>
              </a:rPr>
              <a:t> </a:t>
            </a:r>
            <a:r>
              <a:rPr lang="ru-RU" sz="2700" dirty="0" err="1">
                <a:solidFill>
                  <a:srgbClr val="000000"/>
                </a:solidFill>
                <a:latin typeface="Arial" panose="020B0604020202020204" pitchFamily="34" charset="0"/>
                <a:ea typeface="Times New Roman" pitchFamily="18" charset="0"/>
                <a:cs typeface="Arial" panose="020B0604020202020204" pitchFamily="34" charset="0"/>
              </a:rPr>
              <a:t>болуы</a:t>
            </a:r>
            <a:r>
              <a:rPr lang="ru-RU" sz="2700" dirty="0">
                <a:solidFill>
                  <a:srgbClr val="000000"/>
                </a:solidFill>
                <a:latin typeface="Arial" panose="020B0604020202020204" pitchFamily="34" charset="0"/>
                <a:ea typeface="Times New Roman" pitchFamily="18" charset="0"/>
                <a:cs typeface="Arial" panose="020B0604020202020204" pitchFamily="34" charset="0"/>
              </a:rPr>
              <a:t> </a:t>
            </a:r>
            <a:r>
              <a:rPr lang="ru-RU" sz="2700" dirty="0" err="1">
                <a:solidFill>
                  <a:srgbClr val="000000"/>
                </a:solidFill>
                <a:latin typeface="Arial" panose="020B0604020202020204" pitchFamily="34" charset="0"/>
                <a:ea typeface="Times New Roman" pitchFamily="18" charset="0"/>
                <a:cs typeface="Arial" panose="020B0604020202020204" pitchFamily="34" charset="0"/>
              </a:rPr>
              <a:t>мүмкін</a:t>
            </a:r>
            <a:r>
              <a:rPr lang="ru-RU" sz="2700" dirty="0">
                <a:solidFill>
                  <a:srgbClr val="000000"/>
                </a:solidFill>
                <a:latin typeface="Arial" panose="020B0604020202020204" pitchFamily="34" charset="0"/>
                <a:ea typeface="Times New Roman" pitchFamily="18" charset="0"/>
                <a:cs typeface="Arial" panose="020B0604020202020204" pitchFamily="34" charset="0"/>
              </a:rPr>
              <a:t>.</a:t>
            </a:r>
            <a:r>
              <a:rPr lang="ru-RU" sz="2700" dirty="0">
                <a:latin typeface="Arial" panose="020B0604020202020204" pitchFamily="34" charset="0"/>
                <a:cs typeface="Arial" panose="020B0604020202020204" pitchFamily="34" charset="0"/>
              </a:rPr>
              <a:t/>
            </a:r>
            <a:br>
              <a:rPr lang="ru-RU" sz="2700" dirty="0">
                <a:latin typeface="Arial" panose="020B0604020202020204" pitchFamily="34" charset="0"/>
                <a:cs typeface="Arial" panose="020B0604020202020204" pitchFamily="34" charset="0"/>
              </a:rPr>
            </a:br>
            <a:endParaRPr lang="ru-RU" sz="2700" dirty="0">
              <a:latin typeface="Arial" panose="020B0604020202020204" pitchFamily="34" charset="0"/>
              <a:cs typeface="Arial" panose="020B0604020202020204" pitchFamily="34" charset="0"/>
            </a:endParaRPr>
          </a:p>
        </p:txBody>
      </p:sp>
      <p:sp>
        <p:nvSpPr>
          <p:cNvPr id="4" name="Прямоугольник 3"/>
          <p:cNvSpPr/>
          <p:nvPr/>
        </p:nvSpPr>
        <p:spPr>
          <a:xfrm>
            <a:off x="925830" y="751344"/>
            <a:ext cx="11266170" cy="2031325"/>
          </a:xfrm>
          <a:prstGeom prst="rect">
            <a:avLst/>
          </a:prstGeom>
        </p:spPr>
        <p:txBody>
          <a:bodyPr wrap="square">
            <a:spAutoFit/>
          </a:bodyPr>
          <a:lstStyle/>
          <a:p>
            <a:endParaRPr lang="ru-RU" dirty="0">
              <a:solidFill>
                <a:srgbClr val="000000"/>
              </a:solidFill>
              <a:latin typeface="TimesNewRomanPSMT"/>
            </a:endParaRPr>
          </a:p>
          <a:p>
            <a:endParaRPr lang="ru-RU" dirty="0">
              <a:solidFill>
                <a:srgbClr val="000000"/>
              </a:solidFill>
              <a:latin typeface="TimesNewRomanPSMT"/>
            </a:endParaRPr>
          </a:p>
          <a:p>
            <a:endParaRPr lang="ru-RU" dirty="0">
              <a:solidFill>
                <a:srgbClr val="000000"/>
              </a:solidFill>
              <a:latin typeface="TimesNewRomanPSMT"/>
            </a:endParaRPr>
          </a:p>
          <a:p>
            <a:endParaRPr lang="ru-RU" dirty="0">
              <a:solidFill>
                <a:srgbClr val="000000"/>
              </a:solidFill>
              <a:latin typeface="TimesNewRomanPSMT"/>
            </a:endParaRPr>
          </a:p>
          <a:p>
            <a:endParaRPr lang="ru-RU" dirty="0">
              <a:solidFill>
                <a:srgbClr val="000000"/>
              </a:solidFill>
              <a:latin typeface="TimesNewRomanPSMT"/>
            </a:endParaRPr>
          </a:p>
          <a:p>
            <a:endParaRPr lang="ru-RU" dirty="0">
              <a:solidFill>
                <a:srgbClr val="000000"/>
              </a:solidFill>
              <a:latin typeface="TimesNewRomanPSMT"/>
            </a:endParaRPr>
          </a:p>
          <a:p>
            <a:endParaRPr lang="ru-RU" dirty="0">
              <a:solidFill>
                <a:srgbClr val="000000"/>
              </a:solidFill>
              <a:latin typeface="TimesNewRomanPSMT"/>
            </a:endParaRPr>
          </a:p>
        </p:txBody>
      </p:sp>
    </p:spTree>
    <p:extLst>
      <p:ext uri="{BB962C8B-B14F-4D97-AF65-F5344CB8AC3E}">
        <p14:creationId xmlns:p14="http://schemas.microsoft.com/office/powerpoint/2010/main" val="38906716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445770"/>
            <a:ext cx="10515600" cy="5731193"/>
          </a:xfrm>
          <a:solidFill>
            <a:schemeClr val="accent3">
              <a:lumMod val="20000"/>
              <a:lumOff val="80000"/>
            </a:schemeClr>
          </a:solidFill>
        </p:spPr>
        <p:txBody>
          <a:bodyPr>
            <a:normAutofit fontScale="92500" lnSpcReduction="20000"/>
          </a:bodyPr>
          <a:lstStyle/>
          <a:p>
            <a:pPr marL="0" indent="0">
              <a:lnSpc>
                <a:spcPct val="120000"/>
              </a:lnSpc>
              <a:spcBef>
                <a:spcPts val="0"/>
              </a:spcBef>
              <a:buNone/>
            </a:pPr>
            <a:r>
              <a:rPr lang="ru-RU" dirty="0" err="1">
                <a:latin typeface="Arial" panose="020B0604020202020204" pitchFamily="34" charset="0"/>
                <a:cs typeface="Arial" panose="020B0604020202020204" pitchFamily="34" charset="0"/>
              </a:rPr>
              <a:t>Кез</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келген</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салықты</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оңтайландыру</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белгілі</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бір</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дәрежеде</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тәуекелді</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қамтиды</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Оның</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үстіне</a:t>
            </a:r>
            <a:r>
              <a:rPr lang="ru-RU" dirty="0">
                <a:latin typeface="Arial" panose="020B0604020202020204" pitchFamily="34" charset="0"/>
                <a:cs typeface="Arial" panose="020B0604020202020204" pitchFamily="34" charset="0"/>
              </a:rPr>
              <a:t>, оны </a:t>
            </a:r>
            <a:r>
              <a:rPr lang="ru-RU" dirty="0" err="1">
                <a:latin typeface="Arial" panose="020B0604020202020204" pitchFamily="34" charset="0"/>
                <a:cs typeface="Arial" panose="020B0604020202020204" pitchFamily="34" charset="0"/>
              </a:rPr>
              <a:t>жүзеге</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асыру</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шығындарды</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қажет</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етеді</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сондықтан</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оңтайландырудан</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бұрын</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қолданыстағы</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жүйеге</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мұқият</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талдау</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жүргізілуі</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керек</a:t>
            </a:r>
            <a:r>
              <a:rPr lang="ru-RU" dirty="0">
                <a:latin typeface="Arial" panose="020B0604020202020204" pitchFamily="34" charset="0"/>
                <a:cs typeface="Arial" panose="020B0604020202020204" pitchFamily="34" charset="0"/>
              </a:rPr>
              <a:t> - </a:t>
            </a:r>
            <a:r>
              <a:rPr lang="ru-RU" dirty="0" err="1">
                <a:latin typeface="Arial" panose="020B0604020202020204" pitchFamily="34" charset="0"/>
                <a:cs typeface="Arial" panose="020B0604020202020204" pitchFamily="34" charset="0"/>
              </a:rPr>
              <a:t>оңтайландырудан</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алынған</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ақша</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шығындарға</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тұр</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ма</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және</a:t>
            </a:r>
            <a:r>
              <a:rPr lang="ru-RU" dirty="0">
                <a:latin typeface="Arial" panose="020B0604020202020204" pitchFamily="34" charset="0"/>
                <a:cs typeface="Arial" panose="020B0604020202020204" pitchFamily="34" charset="0"/>
              </a:rPr>
              <a:t> осы </a:t>
            </a:r>
            <a:r>
              <a:rPr lang="ru-RU" dirty="0" err="1">
                <a:latin typeface="Arial" panose="020B0604020202020204" pitchFamily="34" charset="0"/>
                <a:cs typeface="Arial" panose="020B0604020202020204" pitchFamily="34" charset="0"/>
              </a:rPr>
              <a:t>оңтайландыруға</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инвестицияланатын</a:t>
            </a:r>
            <a:r>
              <a:rPr lang="ru-RU" dirty="0">
                <a:latin typeface="Arial" panose="020B0604020202020204" pitchFamily="34" charset="0"/>
                <a:cs typeface="Arial" panose="020B0604020202020204" pitchFamily="34" charset="0"/>
              </a:rPr>
              <a:t> </a:t>
            </a:r>
            <a:r>
              <a:rPr lang="ru-RU" dirty="0" err="1" smtClean="0">
                <a:latin typeface="Arial" panose="020B0604020202020204" pitchFamily="34" charset="0"/>
                <a:cs typeface="Arial" panose="020B0604020202020204" pitchFamily="34" charset="0"/>
              </a:rPr>
              <a:t>тәуекел</a:t>
            </a:r>
            <a:r>
              <a:rPr lang="ru-RU" dirty="0" smtClean="0">
                <a:latin typeface="Arial" panose="020B0604020202020204" pitchFamily="34" charset="0"/>
                <a:cs typeface="Arial" panose="020B0604020202020204" pitchFamily="34" charset="0"/>
              </a:rPr>
              <a:t>. </a:t>
            </a:r>
          </a:p>
          <a:p>
            <a:pPr marL="0" indent="0" algn="ctr">
              <a:lnSpc>
                <a:spcPct val="120000"/>
              </a:lnSpc>
              <a:spcBef>
                <a:spcPts val="0"/>
              </a:spcBef>
              <a:buNone/>
            </a:pPr>
            <a:r>
              <a:rPr lang="ru-RU" b="1" dirty="0" err="1" smtClean="0">
                <a:solidFill>
                  <a:srgbClr val="FF0000"/>
                </a:solidFill>
                <a:latin typeface="Arial" panose="020B0604020202020204" pitchFamily="34" charset="0"/>
                <a:cs typeface="Arial" panose="020B0604020202020204" pitchFamily="34" charset="0"/>
              </a:rPr>
              <a:t>Салықты</a:t>
            </a:r>
            <a:r>
              <a:rPr lang="ru-RU" b="1" dirty="0" smtClean="0">
                <a:solidFill>
                  <a:srgbClr val="FF0000"/>
                </a:solidFill>
                <a:latin typeface="Arial" panose="020B0604020202020204" pitchFamily="34" charset="0"/>
                <a:cs typeface="Arial" panose="020B0604020202020204" pitchFamily="34" charset="0"/>
              </a:rPr>
              <a:t> </a:t>
            </a:r>
            <a:r>
              <a:rPr lang="ru-RU" b="1" dirty="0" err="1">
                <a:solidFill>
                  <a:srgbClr val="FF0000"/>
                </a:solidFill>
                <a:latin typeface="Arial" panose="020B0604020202020204" pitchFamily="34" charset="0"/>
                <a:cs typeface="Arial" panose="020B0604020202020204" pitchFamily="34" charset="0"/>
              </a:rPr>
              <a:t>оңтайландыру</a:t>
            </a:r>
            <a:r>
              <a:rPr lang="ru-RU" b="1" dirty="0">
                <a:solidFill>
                  <a:srgbClr val="FF0000"/>
                </a:solidFill>
                <a:latin typeface="Arial" panose="020B0604020202020204" pitchFamily="34" charset="0"/>
                <a:cs typeface="Arial" panose="020B0604020202020204" pitchFamily="34" charset="0"/>
              </a:rPr>
              <a:t> </a:t>
            </a:r>
            <a:r>
              <a:rPr lang="ru-RU" b="1" dirty="0" err="1">
                <a:solidFill>
                  <a:srgbClr val="FF0000"/>
                </a:solidFill>
                <a:latin typeface="Arial" panose="020B0604020202020204" pitchFamily="34" charset="0"/>
                <a:cs typeface="Arial" panose="020B0604020202020204" pitchFamily="34" charset="0"/>
              </a:rPr>
              <a:t>талдаудан</a:t>
            </a:r>
            <a:r>
              <a:rPr lang="ru-RU" b="1" dirty="0">
                <a:solidFill>
                  <a:srgbClr val="FF0000"/>
                </a:solidFill>
                <a:latin typeface="Arial" panose="020B0604020202020204" pitchFamily="34" charset="0"/>
                <a:cs typeface="Arial" panose="020B0604020202020204" pitchFamily="34" charset="0"/>
              </a:rPr>
              <a:t> </a:t>
            </a:r>
            <a:r>
              <a:rPr lang="ru-RU" b="1" dirty="0" err="1">
                <a:solidFill>
                  <a:srgbClr val="FF0000"/>
                </a:solidFill>
                <a:latin typeface="Arial" panose="020B0604020202020204" pitchFamily="34" charset="0"/>
                <a:cs typeface="Arial" panose="020B0604020202020204" pitchFamily="34" charset="0"/>
              </a:rPr>
              <a:t>басталады</a:t>
            </a:r>
            <a:r>
              <a:rPr lang="ru-RU" b="1" dirty="0" smtClean="0">
                <a:solidFill>
                  <a:srgbClr val="FF0000"/>
                </a:solidFill>
                <a:latin typeface="Arial" panose="020B0604020202020204" pitchFamily="34" charset="0"/>
                <a:cs typeface="Arial" panose="020B0604020202020204" pitchFamily="34" charset="0"/>
              </a:rPr>
              <a:t>:</a:t>
            </a:r>
          </a:p>
          <a:p>
            <a:pPr marL="0" indent="0">
              <a:lnSpc>
                <a:spcPct val="120000"/>
              </a:lnSpc>
              <a:spcBef>
                <a:spcPts val="0"/>
              </a:spcBef>
              <a:buNone/>
            </a:pPr>
            <a:r>
              <a:rPr lang="ru-RU" dirty="0" smtClean="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Ұйымның</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салықтық</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міндеттемелерін</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қалыптастыруға</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әсер</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ететін</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жағдайлар</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салық</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міндеттемелерінің</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туындауымен</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байланысты</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заңды</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фактілер</a:t>
            </a:r>
            <a:r>
              <a:rPr lang="ru-RU" dirty="0" smtClean="0">
                <a:latin typeface="Arial" panose="020B0604020202020204" pitchFamily="34" charset="0"/>
                <a:cs typeface="Arial" panose="020B0604020202020204" pitchFamily="34" charset="0"/>
              </a:rPr>
              <a:t>);</a:t>
            </a:r>
          </a:p>
          <a:p>
            <a:pPr marL="0" indent="0">
              <a:lnSpc>
                <a:spcPct val="120000"/>
              </a:lnSpc>
              <a:spcBef>
                <a:spcPts val="0"/>
              </a:spcBef>
              <a:buNone/>
            </a:pPr>
            <a:r>
              <a:rPr lang="ru-RU" dirty="0" smtClean="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Салық</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төлемдерін</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есептеу</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әдістері</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салық</a:t>
            </a:r>
            <a:r>
              <a:rPr lang="ru-RU" dirty="0">
                <a:latin typeface="Arial" panose="020B0604020202020204" pitchFamily="34" charset="0"/>
                <a:cs typeface="Arial" panose="020B0604020202020204" pitchFamily="34" charset="0"/>
              </a:rPr>
              <a:t> салу </a:t>
            </a:r>
            <a:r>
              <a:rPr lang="ru-RU" dirty="0" err="1">
                <a:latin typeface="Arial" panose="020B0604020202020204" pitchFamily="34" charset="0"/>
                <a:cs typeface="Arial" panose="020B0604020202020204" pitchFamily="34" charset="0"/>
              </a:rPr>
              <a:t>базасын</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қалыптастыру</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және</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жеңілдіктерді</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пайдалану</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тәртібі</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ұйымның</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қалыптасқан</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экономикалық</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қатынастар</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жүйесі</a:t>
            </a:r>
            <a:r>
              <a:rPr lang="ru-RU" dirty="0">
                <a:latin typeface="Arial" panose="020B0604020202020204" pitchFamily="34" charset="0"/>
                <a:cs typeface="Arial" panose="020B0604020202020204" pitchFamily="34" charset="0"/>
              </a:rPr>
              <a:t>.</a:t>
            </a:r>
            <a:endParaRPr lang="ru-RU" dirty="0"/>
          </a:p>
        </p:txBody>
      </p:sp>
    </p:spTree>
    <p:extLst>
      <p:ext uri="{BB962C8B-B14F-4D97-AF65-F5344CB8AC3E}">
        <p14:creationId xmlns:p14="http://schemas.microsoft.com/office/powerpoint/2010/main" val="425194628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685800"/>
            <a:ext cx="10515600" cy="4791808"/>
          </a:xfrm>
          <a:solidFill>
            <a:schemeClr val="accent3">
              <a:lumMod val="20000"/>
              <a:lumOff val="80000"/>
            </a:schemeClr>
          </a:solidFill>
        </p:spPr>
        <p:txBody>
          <a:bodyPr>
            <a:noAutofit/>
          </a:bodyPr>
          <a:lstStyle/>
          <a:p>
            <a:pPr marL="0" indent="446088" algn="just">
              <a:lnSpc>
                <a:spcPct val="120000"/>
              </a:lnSpc>
              <a:spcBef>
                <a:spcPts val="0"/>
              </a:spcBef>
              <a:buNone/>
            </a:pPr>
            <a:r>
              <a:rPr lang="ru-RU" sz="1800" b="1" dirty="0" err="1">
                <a:latin typeface="Arial" panose="020B0604020202020204" pitchFamily="34" charset="0"/>
                <a:cs typeface="Arial" panose="020B0604020202020204" pitchFamily="34" charset="0"/>
              </a:rPr>
              <a:t>Салықтарды</a:t>
            </a:r>
            <a:r>
              <a:rPr lang="ru-RU" sz="1800" b="1" dirty="0">
                <a:latin typeface="Arial" panose="020B0604020202020204" pitchFamily="34" charset="0"/>
                <a:cs typeface="Arial" panose="020B0604020202020204" pitchFamily="34" charset="0"/>
              </a:rPr>
              <a:t> </a:t>
            </a:r>
            <a:r>
              <a:rPr lang="ru-RU" sz="1800" b="1" dirty="0" err="1">
                <a:latin typeface="Arial" panose="020B0604020202020204" pitchFamily="34" charset="0"/>
                <a:cs typeface="Arial" panose="020B0604020202020204" pitchFamily="34" charset="0"/>
              </a:rPr>
              <a:t>оңтайландыру</a:t>
            </a:r>
            <a:r>
              <a:rPr lang="ru-RU" sz="1800" b="1" dirty="0">
                <a:latin typeface="Arial" panose="020B0604020202020204" pitchFamily="34" charset="0"/>
                <a:cs typeface="Arial" panose="020B0604020202020204" pitchFamily="34" charset="0"/>
              </a:rPr>
              <a:t> </a:t>
            </a:r>
            <a:r>
              <a:rPr lang="ru-RU" sz="1800" dirty="0">
                <a:latin typeface="Arial" panose="020B0604020202020204" pitchFamily="34" charset="0"/>
                <a:cs typeface="Arial" panose="020B0604020202020204" pitchFamily="34" charset="0"/>
              </a:rPr>
              <a:t>- </a:t>
            </a:r>
            <a:r>
              <a:rPr lang="ru-RU" sz="1800" dirty="0" err="1">
                <a:latin typeface="Arial" panose="020B0604020202020204" pitchFamily="34" charset="0"/>
                <a:cs typeface="Arial" panose="020B0604020202020204" pitchFamily="34" charset="0"/>
              </a:rPr>
              <a:t>бұл</a:t>
            </a:r>
            <a:r>
              <a:rPr lang="ru-RU" sz="1800" dirty="0">
                <a:latin typeface="Arial" panose="020B0604020202020204" pitchFamily="34" charset="0"/>
                <a:cs typeface="Arial" panose="020B0604020202020204" pitchFamily="34" charset="0"/>
              </a:rPr>
              <a:t> </a:t>
            </a:r>
            <a:r>
              <a:rPr lang="ru-RU" sz="1800" dirty="0" err="1">
                <a:latin typeface="Arial" panose="020B0604020202020204" pitchFamily="34" charset="0"/>
                <a:cs typeface="Arial" panose="020B0604020202020204" pitchFamily="34" charset="0"/>
              </a:rPr>
              <a:t>салықты</a:t>
            </a:r>
            <a:r>
              <a:rPr lang="ru-RU" sz="1800" dirty="0">
                <a:latin typeface="Arial" panose="020B0604020202020204" pitchFamily="34" charset="0"/>
                <a:cs typeface="Arial" panose="020B0604020202020204" pitchFamily="34" charset="0"/>
              </a:rPr>
              <a:t> </a:t>
            </a:r>
            <a:r>
              <a:rPr lang="ru-RU" sz="1800" dirty="0" err="1">
                <a:latin typeface="Arial" panose="020B0604020202020204" pitchFamily="34" charset="0"/>
                <a:cs typeface="Arial" panose="020B0604020202020204" pitchFamily="34" charset="0"/>
              </a:rPr>
              <a:t>оңтайландыру</a:t>
            </a:r>
            <a:r>
              <a:rPr lang="ru-RU" sz="1800" dirty="0">
                <a:latin typeface="Arial" panose="020B0604020202020204" pitchFamily="34" charset="0"/>
                <a:cs typeface="Arial" panose="020B0604020202020204" pitchFamily="34" charset="0"/>
              </a:rPr>
              <a:t> </a:t>
            </a:r>
            <a:r>
              <a:rPr lang="ru-RU" sz="1800" dirty="0" err="1">
                <a:latin typeface="Arial" panose="020B0604020202020204" pitchFamily="34" charset="0"/>
                <a:cs typeface="Arial" panose="020B0604020202020204" pitchFamily="34" charset="0"/>
              </a:rPr>
              <a:t>арқылы</a:t>
            </a:r>
            <a:r>
              <a:rPr lang="ru-RU" sz="1800" dirty="0">
                <a:latin typeface="Arial" panose="020B0604020202020204" pitchFamily="34" charset="0"/>
                <a:cs typeface="Arial" panose="020B0604020202020204" pitchFamily="34" charset="0"/>
              </a:rPr>
              <a:t> </a:t>
            </a:r>
            <a:r>
              <a:rPr lang="ru-RU" sz="1800" dirty="0" err="1">
                <a:latin typeface="Arial" panose="020B0604020202020204" pitchFamily="34" charset="0"/>
                <a:cs typeface="Arial" panose="020B0604020202020204" pitchFamily="34" charset="0"/>
              </a:rPr>
              <a:t>компанияның</a:t>
            </a:r>
            <a:r>
              <a:rPr lang="ru-RU" sz="1800" dirty="0">
                <a:latin typeface="Arial" panose="020B0604020202020204" pitchFamily="34" charset="0"/>
                <a:cs typeface="Arial" panose="020B0604020202020204" pitchFamily="34" charset="0"/>
              </a:rPr>
              <a:t> </a:t>
            </a:r>
            <a:r>
              <a:rPr lang="ru-RU" sz="1800" dirty="0" err="1">
                <a:latin typeface="Arial" panose="020B0604020202020204" pitchFamily="34" charset="0"/>
                <a:cs typeface="Arial" panose="020B0604020202020204" pitchFamily="34" charset="0"/>
              </a:rPr>
              <a:t>ақша</a:t>
            </a:r>
            <a:r>
              <a:rPr lang="ru-RU" sz="1800" dirty="0">
                <a:latin typeface="Arial" panose="020B0604020202020204" pitchFamily="34" charset="0"/>
                <a:cs typeface="Arial" panose="020B0604020202020204" pitchFamily="34" charset="0"/>
              </a:rPr>
              <a:t> </a:t>
            </a:r>
            <a:r>
              <a:rPr lang="ru-RU" sz="1800" dirty="0" err="1">
                <a:latin typeface="Arial" panose="020B0604020202020204" pitchFamily="34" charset="0"/>
                <a:cs typeface="Arial" panose="020B0604020202020204" pitchFamily="34" charset="0"/>
              </a:rPr>
              <a:t>ағындарын</a:t>
            </a:r>
            <a:r>
              <a:rPr lang="ru-RU" sz="1800" dirty="0">
                <a:latin typeface="Arial" panose="020B0604020202020204" pitchFamily="34" charset="0"/>
                <a:cs typeface="Arial" panose="020B0604020202020204" pitchFamily="34" charset="0"/>
              </a:rPr>
              <a:t> </a:t>
            </a:r>
            <a:r>
              <a:rPr lang="ru-RU" sz="1800" dirty="0" err="1">
                <a:latin typeface="Arial" panose="020B0604020202020204" pitchFamily="34" charset="0"/>
                <a:cs typeface="Arial" panose="020B0604020202020204" pitchFamily="34" charset="0"/>
              </a:rPr>
              <a:t>ұлғайту</a:t>
            </a:r>
            <a:r>
              <a:rPr lang="ru-RU" sz="1800" dirty="0">
                <a:latin typeface="Arial" panose="020B0604020202020204" pitchFamily="34" charset="0"/>
                <a:cs typeface="Arial" panose="020B0604020202020204" pitchFamily="34" charset="0"/>
              </a:rPr>
              <a:t> </a:t>
            </a:r>
            <a:r>
              <a:rPr lang="ru-RU" sz="1800" dirty="0" err="1">
                <a:latin typeface="Arial" panose="020B0604020202020204" pitchFamily="34" charset="0"/>
                <a:cs typeface="Arial" panose="020B0604020202020204" pitchFamily="34" charset="0"/>
              </a:rPr>
              <a:t>және</a:t>
            </a:r>
            <a:r>
              <a:rPr lang="ru-RU" sz="1800" dirty="0">
                <a:latin typeface="Arial" panose="020B0604020202020204" pitchFamily="34" charset="0"/>
                <a:cs typeface="Arial" panose="020B0604020202020204" pitchFamily="34" charset="0"/>
              </a:rPr>
              <a:t> </a:t>
            </a:r>
            <a:r>
              <a:rPr lang="ru-RU" sz="1800" dirty="0" err="1">
                <a:latin typeface="Arial" panose="020B0604020202020204" pitchFamily="34" charset="0"/>
                <a:cs typeface="Arial" panose="020B0604020202020204" pitchFamily="34" charset="0"/>
              </a:rPr>
              <a:t>салық</a:t>
            </a:r>
            <a:r>
              <a:rPr lang="ru-RU" sz="1800" dirty="0">
                <a:latin typeface="Arial" panose="020B0604020202020204" pitchFamily="34" charset="0"/>
                <a:cs typeface="Arial" panose="020B0604020202020204" pitchFamily="34" charset="0"/>
              </a:rPr>
              <a:t> </a:t>
            </a:r>
            <a:r>
              <a:rPr lang="ru-RU" sz="1800" dirty="0" err="1">
                <a:latin typeface="Arial" panose="020B0604020202020204" pitchFamily="34" charset="0"/>
                <a:cs typeface="Arial" panose="020B0604020202020204" pitchFamily="34" charset="0"/>
              </a:rPr>
              <a:t>салуды</a:t>
            </a:r>
            <a:r>
              <a:rPr lang="ru-RU" sz="1800" dirty="0">
                <a:latin typeface="Arial" panose="020B0604020202020204" pitchFamily="34" charset="0"/>
                <a:cs typeface="Arial" panose="020B0604020202020204" pitchFamily="34" charset="0"/>
              </a:rPr>
              <a:t> </a:t>
            </a:r>
            <a:r>
              <a:rPr lang="ru-RU" sz="1800" dirty="0" err="1">
                <a:latin typeface="Arial" panose="020B0604020202020204" pitchFamily="34" charset="0"/>
                <a:cs typeface="Arial" panose="020B0604020202020204" pitchFamily="34" charset="0"/>
              </a:rPr>
              <a:t>азайту</a:t>
            </a:r>
            <a:r>
              <a:rPr lang="ru-RU" sz="1800" dirty="0">
                <a:latin typeface="Arial" panose="020B0604020202020204" pitchFamily="34" charset="0"/>
                <a:cs typeface="Arial" panose="020B0604020202020204" pitchFamily="34" charset="0"/>
              </a:rPr>
              <a:t> </a:t>
            </a:r>
            <a:r>
              <a:rPr lang="ru-RU" sz="1800" dirty="0" err="1">
                <a:latin typeface="Arial" panose="020B0604020202020204" pitchFamily="34" charset="0"/>
                <a:cs typeface="Arial" panose="020B0604020202020204" pitchFamily="34" charset="0"/>
              </a:rPr>
              <a:t>мақсатында</a:t>
            </a:r>
            <a:r>
              <a:rPr lang="ru-RU" sz="1800" dirty="0">
                <a:latin typeface="Arial" panose="020B0604020202020204" pitchFamily="34" charset="0"/>
                <a:cs typeface="Arial" panose="020B0604020202020204" pitchFamily="34" charset="0"/>
              </a:rPr>
              <a:t> </a:t>
            </a:r>
            <a:r>
              <a:rPr lang="ru-RU" sz="1800" dirty="0" err="1">
                <a:latin typeface="Arial" panose="020B0604020202020204" pitchFamily="34" charset="0"/>
                <a:cs typeface="Arial" panose="020B0604020202020204" pitchFamily="34" charset="0"/>
              </a:rPr>
              <a:t>қызметтің</a:t>
            </a:r>
            <a:r>
              <a:rPr lang="ru-RU" sz="1800" dirty="0">
                <a:latin typeface="Arial" panose="020B0604020202020204" pitchFamily="34" charset="0"/>
                <a:cs typeface="Arial" panose="020B0604020202020204" pitchFamily="34" charset="0"/>
              </a:rPr>
              <a:t> </a:t>
            </a:r>
            <a:r>
              <a:rPr lang="ru-RU" sz="1800" dirty="0" err="1">
                <a:latin typeface="Arial" panose="020B0604020202020204" pitchFamily="34" charset="0"/>
                <a:cs typeface="Arial" panose="020B0604020202020204" pitchFamily="34" charset="0"/>
              </a:rPr>
              <a:t>орнын</a:t>
            </a:r>
            <a:r>
              <a:rPr lang="ru-RU" sz="1800" dirty="0">
                <a:latin typeface="Arial" panose="020B0604020202020204" pitchFamily="34" charset="0"/>
                <a:cs typeface="Arial" panose="020B0604020202020204" pitchFamily="34" charset="0"/>
              </a:rPr>
              <a:t>, </a:t>
            </a:r>
            <a:r>
              <a:rPr lang="ru-RU" sz="1800" dirty="0" err="1">
                <a:latin typeface="Arial" panose="020B0604020202020204" pitchFamily="34" charset="0"/>
                <a:cs typeface="Arial" panose="020B0604020202020204" pitchFamily="34" charset="0"/>
              </a:rPr>
              <a:t>уақытын</a:t>
            </a:r>
            <a:r>
              <a:rPr lang="ru-RU" sz="1800" dirty="0">
                <a:latin typeface="Arial" panose="020B0604020202020204" pitchFamily="34" charset="0"/>
                <a:cs typeface="Arial" panose="020B0604020202020204" pitchFamily="34" charset="0"/>
              </a:rPr>
              <a:t> </a:t>
            </a:r>
            <a:r>
              <a:rPr lang="ru-RU" sz="1800" dirty="0" err="1">
                <a:latin typeface="Arial" panose="020B0604020202020204" pitchFamily="34" charset="0"/>
                <a:cs typeface="Arial" panose="020B0604020202020204" pitchFamily="34" charset="0"/>
              </a:rPr>
              <a:t>және</a:t>
            </a:r>
            <a:r>
              <a:rPr lang="ru-RU" sz="1800" dirty="0">
                <a:latin typeface="Arial" panose="020B0604020202020204" pitchFamily="34" charset="0"/>
                <a:cs typeface="Arial" panose="020B0604020202020204" pitchFamily="34" charset="0"/>
              </a:rPr>
              <a:t> </a:t>
            </a:r>
            <a:r>
              <a:rPr lang="ru-RU" sz="1800" dirty="0" err="1">
                <a:latin typeface="Arial" panose="020B0604020202020204" pitchFamily="34" charset="0"/>
                <a:cs typeface="Arial" panose="020B0604020202020204" pitchFamily="34" charset="0"/>
              </a:rPr>
              <a:t>түрлерін</a:t>
            </a:r>
            <a:r>
              <a:rPr lang="ru-RU" sz="1800" dirty="0">
                <a:latin typeface="Arial" panose="020B0604020202020204" pitchFamily="34" charset="0"/>
                <a:cs typeface="Arial" panose="020B0604020202020204" pitchFamily="34" charset="0"/>
              </a:rPr>
              <a:t> </a:t>
            </a:r>
            <a:r>
              <a:rPr lang="ru-RU" sz="1800" dirty="0" err="1">
                <a:latin typeface="Arial" panose="020B0604020202020204" pitchFamily="34" charset="0"/>
                <a:cs typeface="Arial" panose="020B0604020202020204" pitchFamily="34" charset="0"/>
              </a:rPr>
              <a:t>таңдауға</a:t>
            </a:r>
            <a:r>
              <a:rPr lang="ru-RU" sz="1800" dirty="0">
                <a:latin typeface="Arial" panose="020B0604020202020204" pitchFamily="34" charset="0"/>
                <a:cs typeface="Arial" panose="020B0604020202020204" pitchFamily="34" charset="0"/>
              </a:rPr>
              <a:t>, </a:t>
            </a:r>
            <a:r>
              <a:rPr lang="ru-RU" sz="1800" dirty="0" err="1">
                <a:latin typeface="Arial" panose="020B0604020202020204" pitchFamily="34" charset="0"/>
                <a:cs typeface="Arial" panose="020B0604020202020204" pitchFamily="34" charset="0"/>
              </a:rPr>
              <a:t>неғұрлым</a:t>
            </a:r>
            <a:r>
              <a:rPr lang="ru-RU" sz="1800" dirty="0">
                <a:latin typeface="Arial" panose="020B0604020202020204" pitchFamily="34" charset="0"/>
                <a:cs typeface="Arial" panose="020B0604020202020204" pitchFamily="34" charset="0"/>
              </a:rPr>
              <a:t> </a:t>
            </a:r>
            <a:r>
              <a:rPr lang="ru-RU" sz="1800" dirty="0" err="1">
                <a:latin typeface="Arial" panose="020B0604020202020204" pitchFamily="34" charset="0"/>
                <a:cs typeface="Arial" panose="020B0604020202020204" pitchFamily="34" charset="0"/>
              </a:rPr>
              <a:t>тиімді</a:t>
            </a:r>
            <a:r>
              <a:rPr lang="ru-RU" sz="1800" dirty="0">
                <a:latin typeface="Arial" panose="020B0604020202020204" pitchFamily="34" charset="0"/>
                <a:cs typeface="Arial" panose="020B0604020202020204" pitchFamily="34" charset="0"/>
              </a:rPr>
              <a:t> </a:t>
            </a:r>
            <a:r>
              <a:rPr lang="ru-RU" sz="1800" dirty="0" err="1">
                <a:latin typeface="Arial" panose="020B0604020202020204" pitchFamily="34" charset="0"/>
                <a:cs typeface="Arial" panose="020B0604020202020204" pitchFamily="34" charset="0"/>
              </a:rPr>
              <a:t>схемалар</a:t>
            </a:r>
            <a:r>
              <a:rPr lang="ru-RU" sz="1800" dirty="0">
                <a:latin typeface="Arial" panose="020B0604020202020204" pitchFamily="34" charset="0"/>
                <a:cs typeface="Arial" panose="020B0604020202020204" pitchFamily="34" charset="0"/>
              </a:rPr>
              <a:t> мен </a:t>
            </a:r>
            <a:r>
              <a:rPr lang="ru-RU" sz="1800" dirty="0" err="1">
                <a:latin typeface="Arial" panose="020B0604020202020204" pitchFamily="34" charset="0"/>
                <a:cs typeface="Arial" panose="020B0604020202020204" pitchFamily="34" charset="0"/>
              </a:rPr>
              <a:t>шарттық</a:t>
            </a:r>
            <a:r>
              <a:rPr lang="ru-RU" sz="1800" dirty="0">
                <a:latin typeface="Arial" panose="020B0604020202020204" pitchFamily="34" charset="0"/>
                <a:cs typeface="Arial" panose="020B0604020202020204" pitchFamily="34" charset="0"/>
              </a:rPr>
              <a:t> </a:t>
            </a:r>
            <a:r>
              <a:rPr lang="ru-RU" sz="1800" dirty="0" err="1">
                <a:latin typeface="Arial" panose="020B0604020202020204" pitchFamily="34" charset="0"/>
                <a:cs typeface="Arial" panose="020B0604020202020204" pitchFamily="34" charset="0"/>
              </a:rPr>
              <a:t>қатынастарды</a:t>
            </a:r>
            <a:r>
              <a:rPr lang="ru-RU" sz="1800" dirty="0">
                <a:latin typeface="Arial" panose="020B0604020202020204" pitchFamily="34" charset="0"/>
                <a:cs typeface="Arial" panose="020B0604020202020204" pitchFamily="34" charset="0"/>
              </a:rPr>
              <a:t> </a:t>
            </a:r>
            <a:r>
              <a:rPr lang="ru-RU" sz="1800" dirty="0" err="1">
                <a:latin typeface="Arial" panose="020B0604020202020204" pitchFamily="34" charset="0"/>
                <a:cs typeface="Arial" panose="020B0604020202020204" pitchFamily="34" charset="0"/>
              </a:rPr>
              <a:t>құруға</a:t>
            </a:r>
            <a:r>
              <a:rPr lang="ru-RU" sz="1800" dirty="0">
                <a:latin typeface="Arial" panose="020B0604020202020204" pitchFamily="34" charset="0"/>
                <a:cs typeface="Arial" panose="020B0604020202020204" pitchFamily="34" charset="0"/>
              </a:rPr>
              <a:t> </a:t>
            </a:r>
            <a:r>
              <a:rPr lang="ru-RU" sz="1800" dirty="0" err="1">
                <a:latin typeface="Arial" panose="020B0604020202020204" pitchFamily="34" charset="0"/>
                <a:cs typeface="Arial" panose="020B0604020202020204" pitchFamily="34" charset="0"/>
              </a:rPr>
              <a:t>және</a:t>
            </a:r>
            <a:r>
              <a:rPr lang="ru-RU" sz="1800" dirty="0">
                <a:latin typeface="Arial" panose="020B0604020202020204" pitchFamily="34" charset="0"/>
                <a:cs typeface="Arial" panose="020B0604020202020204" pitchFamily="34" charset="0"/>
              </a:rPr>
              <a:t> </a:t>
            </a:r>
            <a:r>
              <a:rPr lang="ru-RU" sz="1800" dirty="0" err="1">
                <a:latin typeface="Arial" panose="020B0604020202020204" pitchFamily="34" charset="0"/>
                <a:cs typeface="Arial" panose="020B0604020202020204" pitchFamily="34" charset="0"/>
              </a:rPr>
              <a:t>қолдауға</a:t>
            </a:r>
            <a:r>
              <a:rPr lang="ru-RU" sz="1800" dirty="0">
                <a:latin typeface="Arial" panose="020B0604020202020204" pitchFamily="34" charset="0"/>
                <a:cs typeface="Arial" panose="020B0604020202020204" pitchFamily="34" charset="0"/>
              </a:rPr>
              <a:t> </a:t>
            </a:r>
            <a:r>
              <a:rPr lang="ru-RU" sz="1800" dirty="0" err="1">
                <a:latin typeface="Arial" panose="020B0604020202020204" pitchFamily="34" charset="0"/>
                <a:cs typeface="Arial" panose="020B0604020202020204" pitchFamily="34" charset="0"/>
              </a:rPr>
              <a:t>байланысты</a:t>
            </a:r>
            <a:r>
              <a:rPr lang="ru-RU" sz="1800" dirty="0">
                <a:latin typeface="Arial" panose="020B0604020202020204" pitchFamily="34" charset="0"/>
                <a:cs typeface="Arial" panose="020B0604020202020204" pitchFamily="34" charset="0"/>
              </a:rPr>
              <a:t> </a:t>
            </a:r>
            <a:r>
              <a:rPr lang="ru-RU" sz="1800" dirty="0" err="1">
                <a:latin typeface="Arial" panose="020B0604020202020204" pitchFamily="34" charset="0"/>
                <a:cs typeface="Arial" panose="020B0604020202020204" pitchFamily="34" charset="0"/>
              </a:rPr>
              <a:t>қолданыстағы</a:t>
            </a:r>
            <a:r>
              <a:rPr lang="ru-RU" sz="1800" dirty="0">
                <a:latin typeface="Arial" panose="020B0604020202020204" pitchFamily="34" charset="0"/>
                <a:cs typeface="Arial" panose="020B0604020202020204" pitchFamily="34" charset="0"/>
              </a:rPr>
              <a:t> </a:t>
            </a:r>
            <a:r>
              <a:rPr lang="ru-RU" sz="1800" dirty="0" err="1">
                <a:latin typeface="Arial" panose="020B0604020202020204" pitchFamily="34" charset="0"/>
                <a:cs typeface="Arial" panose="020B0604020202020204" pitchFamily="34" charset="0"/>
              </a:rPr>
              <a:t>заңнама</a:t>
            </a:r>
            <a:r>
              <a:rPr lang="ru-RU" sz="1800" dirty="0">
                <a:latin typeface="Arial" panose="020B0604020202020204" pitchFamily="34" charset="0"/>
                <a:cs typeface="Arial" panose="020B0604020202020204" pitchFamily="34" charset="0"/>
              </a:rPr>
              <a:t> </a:t>
            </a:r>
            <a:r>
              <a:rPr lang="ru-RU" sz="1800" dirty="0" err="1">
                <a:latin typeface="Arial" panose="020B0604020202020204" pitchFamily="34" charset="0"/>
                <a:cs typeface="Arial" panose="020B0604020202020204" pitchFamily="34" charset="0"/>
              </a:rPr>
              <a:t>шеңберіндегі</a:t>
            </a:r>
            <a:r>
              <a:rPr lang="ru-RU" sz="1800" dirty="0">
                <a:latin typeface="Arial" panose="020B0604020202020204" pitchFamily="34" charset="0"/>
                <a:cs typeface="Arial" panose="020B0604020202020204" pitchFamily="34" charset="0"/>
              </a:rPr>
              <a:t> </a:t>
            </a:r>
            <a:r>
              <a:rPr lang="ru-RU" sz="1800" dirty="0" err="1">
                <a:latin typeface="Arial" panose="020B0604020202020204" pitchFamily="34" charset="0"/>
                <a:cs typeface="Arial" panose="020B0604020202020204" pitchFamily="34" charset="0"/>
              </a:rPr>
              <a:t>ұйымдастырушылық</a:t>
            </a:r>
            <a:r>
              <a:rPr lang="ru-RU" sz="1800" dirty="0">
                <a:latin typeface="Arial" panose="020B0604020202020204" pitchFamily="34" charset="0"/>
                <a:cs typeface="Arial" panose="020B0604020202020204" pitchFamily="34" charset="0"/>
              </a:rPr>
              <a:t> </a:t>
            </a:r>
            <a:r>
              <a:rPr lang="ru-RU" sz="1800" dirty="0" err="1">
                <a:latin typeface="Arial" panose="020B0604020202020204" pitchFamily="34" charset="0"/>
                <a:cs typeface="Arial" panose="020B0604020202020204" pitchFamily="34" charset="0"/>
              </a:rPr>
              <a:t>шаралар</a:t>
            </a:r>
            <a:r>
              <a:rPr lang="ru-RU" sz="1800" dirty="0">
                <a:latin typeface="Arial" panose="020B0604020202020204" pitchFamily="34" charset="0"/>
                <a:cs typeface="Arial" panose="020B0604020202020204" pitchFamily="34" charset="0"/>
              </a:rPr>
              <a:t>. </a:t>
            </a:r>
            <a:r>
              <a:rPr lang="ru-RU" sz="1800" dirty="0" err="1">
                <a:latin typeface="Arial" panose="020B0604020202020204" pitchFamily="34" charset="0"/>
                <a:cs typeface="Arial" panose="020B0604020202020204" pitchFamily="34" charset="0"/>
              </a:rPr>
              <a:t>салық</a:t>
            </a:r>
            <a:r>
              <a:rPr lang="ru-RU" sz="1800" dirty="0">
                <a:latin typeface="Arial" panose="020B0604020202020204" pitchFamily="34" charset="0"/>
                <a:cs typeface="Arial" panose="020B0604020202020204" pitchFamily="34" charset="0"/>
              </a:rPr>
              <a:t> </a:t>
            </a:r>
            <a:r>
              <a:rPr lang="ru-RU" sz="1800" dirty="0" err="1">
                <a:latin typeface="Arial" panose="020B0604020202020204" pitchFamily="34" charset="0"/>
                <a:cs typeface="Arial" panose="020B0604020202020204" pitchFamily="34" charset="0"/>
              </a:rPr>
              <a:t>төлемдері</a:t>
            </a:r>
            <a:r>
              <a:rPr lang="ru-RU" sz="1800" dirty="0" smtClean="0">
                <a:latin typeface="Arial" panose="020B0604020202020204" pitchFamily="34" charset="0"/>
                <a:cs typeface="Arial" panose="020B0604020202020204" pitchFamily="34" charset="0"/>
              </a:rPr>
              <a:t>.</a:t>
            </a:r>
          </a:p>
          <a:p>
            <a:pPr algn="just">
              <a:lnSpc>
                <a:spcPct val="120000"/>
              </a:lnSpc>
              <a:spcBef>
                <a:spcPts val="0"/>
              </a:spcBef>
              <a:buFont typeface="Wingdings" panose="05000000000000000000" pitchFamily="2" charset="2"/>
              <a:buChar char="Ø"/>
            </a:pPr>
            <a:r>
              <a:rPr lang="ru-RU" sz="1800" dirty="0" err="1">
                <a:latin typeface="Arial" panose="020B0604020202020204" pitchFamily="34" charset="0"/>
                <a:cs typeface="Arial" panose="020B0604020202020204" pitchFamily="34" charset="0"/>
              </a:rPr>
              <a:t>Ең</a:t>
            </a:r>
            <a:r>
              <a:rPr lang="ru-RU" sz="1800" dirty="0">
                <a:latin typeface="Arial" panose="020B0604020202020204" pitchFamily="34" charset="0"/>
                <a:cs typeface="Arial" panose="020B0604020202020204" pitchFamily="34" charset="0"/>
              </a:rPr>
              <a:t> </a:t>
            </a:r>
            <a:r>
              <a:rPr lang="ru-RU" sz="1800" dirty="0" err="1">
                <a:latin typeface="Arial" panose="020B0604020202020204" pitchFamily="34" charset="0"/>
                <a:cs typeface="Arial" panose="020B0604020202020204" pitchFamily="34" charset="0"/>
              </a:rPr>
              <a:t>алдымен</a:t>
            </a:r>
            <a:r>
              <a:rPr lang="ru-RU" sz="1800" dirty="0">
                <a:latin typeface="Arial" panose="020B0604020202020204" pitchFamily="34" charset="0"/>
                <a:cs typeface="Arial" panose="020B0604020202020204" pitchFamily="34" charset="0"/>
              </a:rPr>
              <a:t>, </a:t>
            </a:r>
            <a:r>
              <a:rPr lang="ru-RU" sz="1800" dirty="0" err="1">
                <a:latin typeface="Arial" panose="020B0604020202020204" pitchFamily="34" charset="0"/>
                <a:cs typeface="Arial" panose="020B0604020202020204" pitchFamily="34" charset="0"/>
              </a:rPr>
              <a:t>салықты</a:t>
            </a:r>
            <a:r>
              <a:rPr lang="ru-RU" sz="1800" dirty="0">
                <a:latin typeface="Arial" panose="020B0604020202020204" pitchFamily="34" charset="0"/>
                <a:cs typeface="Arial" panose="020B0604020202020204" pitchFamily="34" charset="0"/>
              </a:rPr>
              <a:t> </a:t>
            </a:r>
            <a:r>
              <a:rPr lang="ru-RU" sz="1800" dirty="0" err="1">
                <a:latin typeface="Arial" panose="020B0604020202020204" pitchFamily="34" charset="0"/>
                <a:cs typeface="Arial" panose="020B0604020202020204" pitchFamily="34" charset="0"/>
              </a:rPr>
              <a:t>оңтайландыру</a:t>
            </a:r>
            <a:r>
              <a:rPr lang="ru-RU" sz="1800" dirty="0">
                <a:latin typeface="Arial" panose="020B0604020202020204" pitchFamily="34" charset="0"/>
                <a:cs typeface="Arial" panose="020B0604020202020204" pitchFamily="34" charset="0"/>
              </a:rPr>
              <a:t> компания </a:t>
            </a:r>
            <a:r>
              <a:rPr lang="ru-RU" sz="1800" dirty="0" err="1">
                <a:latin typeface="Arial" panose="020B0604020202020204" pitchFamily="34" charset="0"/>
                <a:cs typeface="Arial" panose="020B0604020202020204" pitchFamily="34" charset="0"/>
              </a:rPr>
              <a:t>үшін</a:t>
            </a:r>
            <a:r>
              <a:rPr lang="ru-RU" sz="1800" dirty="0">
                <a:latin typeface="Arial" panose="020B0604020202020204" pitchFamily="34" charset="0"/>
                <a:cs typeface="Arial" panose="020B0604020202020204" pitchFamily="34" charset="0"/>
              </a:rPr>
              <a:t> </a:t>
            </a:r>
            <a:r>
              <a:rPr lang="ru-RU" sz="1800" dirty="0" err="1">
                <a:latin typeface="Arial" panose="020B0604020202020204" pitchFamily="34" charset="0"/>
                <a:cs typeface="Arial" panose="020B0604020202020204" pitchFamily="34" charset="0"/>
              </a:rPr>
              <a:t>салық</a:t>
            </a:r>
            <a:r>
              <a:rPr lang="ru-RU" sz="1800" dirty="0">
                <a:latin typeface="Arial" panose="020B0604020202020204" pitchFamily="34" charset="0"/>
                <a:cs typeface="Arial" panose="020B0604020202020204" pitchFamily="34" charset="0"/>
              </a:rPr>
              <a:t> салу </a:t>
            </a:r>
            <a:r>
              <a:rPr lang="ru-RU" sz="1800" dirty="0" err="1">
                <a:latin typeface="Arial" panose="020B0604020202020204" pitchFamily="34" charset="0"/>
                <a:cs typeface="Arial" panose="020B0604020202020204" pitchFamily="34" charset="0"/>
              </a:rPr>
              <a:t>тәртібін</a:t>
            </a:r>
            <a:r>
              <a:rPr lang="ru-RU" sz="1800" dirty="0">
                <a:latin typeface="Arial" panose="020B0604020202020204" pitchFamily="34" charset="0"/>
                <a:cs typeface="Arial" panose="020B0604020202020204" pitchFamily="34" charset="0"/>
              </a:rPr>
              <a:t> </a:t>
            </a:r>
            <a:r>
              <a:rPr lang="ru-RU" sz="1800" dirty="0" err="1">
                <a:latin typeface="Arial" panose="020B0604020202020204" pitchFamily="34" charset="0"/>
                <a:cs typeface="Arial" panose="020B0604020202020204" pitchFamily="34" charset="0"/>
              </a:rPr>
              <a:t>жеңілдетуге</a:t>
            </a:r>
            <a:r>
              <a:rPr lang="ru-RU" sz="1800" dirty="0">
                <a:latin typeface="Arial" panose="020B0604020202020204" pitchFamily="34" charset="0"/>
                <a:cs typeface="Arial" panose="020B0604020202020204" pitchFamily="34" charset="0"/>
              </a:rPr>
              <a:t>, </a:t>
            </a:r>
            <a:r>
              <a:rPr lang="ru-RU" sz="1800" dirty="0" err="1">
                <a:latin typeface="Arial" panose="020B0604020202020204" pitchFamily="34" charset="0"/>
                <a:cs typeface="Arial" panose="020B0604020202020204" pitchFamily="34" charset="0"/>
              </a:rPr>
              <a:t>салық</a:t>
            </a:r>
            <a:r>
              <a:rPr lang="ru-RU" sz="1800" dirty="0">
                <a:latin typeface="Arial" panose="020B0604020202020204" pitchFamily="34" charset="0"/>
                <a:cs typeface="Arial" panose="020B0604020202020204" pitchFamily="34" charset="0"/>
              </a:rPr>
              <a:t> </a:t>
            </a:r>
            <a:r>
              <a:rPr lang="ru-RU" sz="1800" dirty="0" err="1">
                <a:latin typeface="Arial" panose="020B0604020202020204" pitchFamily="34" charset="0"/>
                <a:cs typeface="Arial" panose="020B0604020202020204" pitchFamily="34" charset="0"/>
              </a:rPr>
              <a:t>заңнамасында</a:t>
            </a:r>
            <a:r>
              <a:rPr lang="ru-RU" sz="1800" dirty="0">
                <a:latin typeface="Arial" panose="020B0604020202020204" pitchFamily="34" charset="0"/>
                <a:cs typeface="Arial" panose="020B0604020202020204" pitchFamily="34" charset="0"/>
              </a:rPr>
              <a:t> </a:t>
            </a:r>
            <a:r>
              <a:rPr lang="ru-RU" sz="1800" dirty="0" err="1">
                <a:latin typeface="Arial" panose="020B0604020202020204" pitchFamily="34" charset="0"/>
                <a:cs typeface="Arial" panose="020B0604020202020204" pitchFamily="34" charset="0"/>
              </a:rPr>
              <a:t>көзделген</a:t>
            </a:r>
            <a:r>
              <a:rPr lang="ru-RU" sz="1800" dirty="0">
                <a:latin typeface="Arial" panose="020B0604020202020204" pitchFamily="34" charset="0"/>
                <a:cs typeface="Arial" panose="020B0604020202020204" pitchFamily="34" charset="0"/>
              </a:rPr>
              <a:t> </a:t>
            </a:r>
            <a:r>
              <a:rPr lang="ru-RU" sz="1800" dirty="0" err="1">
                <a:latin typeface="Arial" panose="020B0604020202020204" pitchFamily="34" charset="0"/>
                <a:cs typeface="Arial" panose="020B0604020202020204" pitchFamily="34" charset="0"/>
              </a:rPr>
              <a:t>жеңілдіктер</a:t>
            </a:r>
            <a:r>
              <a:rPr lang="ru-RU" sz="1800" dirty="0">
                <a:latin typeface="Arial" panose="020B0604020202020204" pitchFamily="34" charset="0"/>
                <a:cs typeface="Arial" panose="020B0604020202020204" pitchFamily="34" charset="0"/>
              </a:rPr>
              <a:t> мен </a:t>
            </a:r>
            <a:r>
              <a:rPr lang="ru-RU" sz="1800" dirty="0" err="1">
                <a:latin typeface="Arial" panose="020B0604020202020204" pitchFamily="34" charset="0"/>
                <a:cs typeface="Arial" panose="020B0604020202020204" pitchFamily="34" charset="0"/>
              </a:rPr>
              <a:t>босатуларды</a:t>
            </a:r>
            <a:r>
              <a:rPr lang="ru-RU" sz="1800" dirty="0">
                <a:latin typeface="Arial" panose="020B0604020202020204" pitchFamily="34" charset="0"/>
                <a:cs typeface="Arial" panose="020B0604020202020204" pitchFamily="34" charset="0"/>
              </a:rPr>
              <a:t> </a:t>
            </a:r>
            <a:r>
              <a:rPr lang="ru-RU" sz="1800" dirty="0" err="1">
                <a:latin typeface="Arial" panose="020B0604020202020204" pitchFamily="34" charset="0"/>
                <a:cs typeface="Arial" panose="020B0604020202020204" pitchFamily="34" charset="0"/>
              </a:rPr>
              <a:t>тиімді</a:t>
            </a:r>
            <a:r>
              <a:rPr lang="ru-RU" sz="1800" dirty="0">
                <a:latin typeface="Arial" panose="020B0604020202020204" pitchFamily="34" charset="0"/>
                <a:cs typeface="Arial" panose="020B0604020202020204" pitchFamily="34" charset="0"/>
              </a:rPr>
              <a:t> </a:t>
            </a:r>
            <a:r>
              <a:rPr lang="ru-RU" sz="1800" dirty="0" err="1">
                <a:latin typeface="Arial" panose="020B0604020202020204" pitchFamily="34" charset="0"/>
                <a:cs typeface="Arial" panose="020B0604020202020204" pitchFamily="34" charset="0"/>
              </a:rPr>
              <a:t>пайдалануға</a:t>
            </a:r>
            <a:r>
              <a:rPr lang="ru-RU" sz="1800" dirty="0">
                <a:latin typeface="Arial" panose="020B0604020202020204" pitchFamily="34" charset="0"/>
                <a:cs typeface="Arial" panose="020B0604020202020204" pitchFamily="34" charset="0"/>
              </a:rPr>
              <a:t> </a:t>
            </a:r>
            <a:r>
              <a:rPr lang="ru-RU" sz="1800" dirty="0" err="1">
                <a:latin typeface="Arial" panose="020B0604020202020204" pitchFamily="34" charset="0"/>
                <a:cs typeface="Arial" panose="020B0604020202020204" pitchFamily="34" charset="0"/>
              </a:rPr>
              <a:t>бағытталған</a:t>
            </a:r>
            <a:r>
              <a:rPr lang="ru-RU" sz="1800" dirty="0">
                <a:latin typeface="Arial" panose="020B0604020202020204" pitchFamily="34" charset="0"/>
                <a:cs typeface="Arial" panose="020B0604020202020204" pitchFamily="34" charset="0"/>
              </a:rPr>
              <a:t> </a:t>
            </a:r>
            <a:r>
              <a:rPr lang="ru-RU" sz="1800" dirty="0" err="1">
                <a:latin typeface="Arial" panose="020B0604020202020204" pitchFamily="34" charset="0"/>
                <a:cs typeface="Arial" panose="020B0604020202020204" pitchFamily="34" charset="0"/>
              </a:rPr>
              <a:t>алдын</a:t>
            </a:r>
            <a:r>
              <a:rPr lang="ru-RU" sz="1800" dirty="0">
                <a:latin typeface="Arial" panose="020B0604020202020204" pitchFamily="34" charset="0"/>
                <a:cs typeface="Arial" panose="020B0604020202020204" pitchFamily="34" charset="0"/>
              </a:rPr>
              <a:t> </a:t>
            </a:r>
            <a:r>
              <a:rPr lang="ru-RU" sz="1800" dirty="0" err="1">
                <a:latin typeface="Arial" panose="020B0604020202020204" pitchFamily="34" charset="0"/>
                <a:cs typeface="Arial" panose="020B0604020202020204" pitchFamily="34" charset="0"/>
              </a:rPr>
              <a:t>алу</a:t>
            </a:r>
            <a:r>
              <a:rPr lang="ru-RU" sz="1800" dirty="0">
                <a:latin typeface="Arial" panose="020B0604020202020204" pitchFamily="34" charset="0"/>
                <a:cs typeface="Arial" panose="020B0604020202020204" pitchFamily="34" charset="0"/>
              </a:rPr>
              <a:t> </a:t>
            </a:r>
            <a:r>
              <a:rPr lang="ru-RU" sz="1800" dirty="0" err="1">
                <a:latin typeface="Arial" panose="020B0604020202020204" pitchFamily="34" charset="0"/>
                <a:cs typeface="Arial" panose="020B0604020202020204" pitchFamily="34" charset="0"/>
              </a:rPr>
              <a:t>және</a:t>
            </a:r>
            <a:r>
              <a:rPr lang="ru-RU" sz="1800" dirty="0">
                <a:latin typeface="Arial" panose="020B0604020202020204" pitchFamily="34" charset="0"/>
                <a:cs typeface="Arial" panose="020B0604020202020204" pitchFamily="34" charset="0"/>
              </a:rPr>
              <a:t> </a:t>
            </a:r>
            <a:r>
              <a:rPr lang="ru-RU" sz="1800" dirty="0" err="1">
                <a:latin typeface="Arial" panose="020B0604020202020204" pitchFamily="34" charset="0"/>
                <a:cs typeface="Arial" panose="020B0604020202020204" pitchFamily="34" charset="0"/>
              </a:rPr>
              <a:t>әрқашан</a:t>
            </a:r>
            <a:r>
              <a:rPr lang="ru-RU" sz="1800" dirty="0">
                <a:latin typeface="Arial" panose="020B0604020202020204" pitchFamily="34" charset="0"/>
                <a:cs typeface="Arial" panose="020B0604020202020204" pitchFamily="34" charset="0"/>
              </a:rPr>
              <a:t> </a:t>
            </a:r>
            <a:r>
              <a:rPr lang="ru-RU" sz="1800" dirty="0" err="1">
                <a:latin typeface="Arial" panose="020B0604020202020204" pitchFamily="34" charset="0"/>
                <a:cs typeface="Arial" panose="020B0604020202020204" pitchFamily="34" charset="0"/>
              </a:rPr>
              <a:t>заңды</a:t>
            </a:r>
            <a:r>
              <a:rPr lang="ru-RU" sz="1800" dirty="0">
                <a:latin typeface="Arial" panose="020B0604020202020204" pitchFamily="34" charset="0"/>
                <a:cs typeface="Arial" panose="020B0604020202020204" pitchFamily="34" charset="0"/>
              </a:rPr>
              <a:t> </a:t>
            </a:r>
            <a:r>
              <a:rPr lang="ru-RU" sz="1800" dirty="0" err="1">
                <a:latin typeface="Arial" panose="020B0604020202020204" pitchFamily="34" charset="0"/>
                <a:cs typeface="Arial" panose="020B0604020202020204" pitchFamily="34" charset="0"/>
              </a:rPr>
              <a:t>шаралар</a:t>
            </a:r>
            <a:r>
              <a:rPr lang="ru-RU" sz="1800" dirty="0">
                <a:latin typeface="Arial" panose="020B0604020202020204" pitchFamily="34" charset="0"/>
                <a:cs typeface="Arial" panose="020B0604020202020204" pitchFamily="34" charset="0"/>
              </a:rPr>
              <a:t> </a:t>
            </a:r>
            <a:r>
              <a:rPr lang="ru-RU" sz="1800" dirty="0" err="1">
                <a:latin typeface="Arial" panose="020B0604020202020204" pitchFamily="34" charset="0"/>
                <a:cs typeface="Arial" panose="020B0604020202020204" pitchFamily="34" charset="0"/>
              </a:rPr>
              <a:t>кешенін</a:t>
            </a:r>
            <a:r>
              <a:rPr lang="ru-RU" sz="1800" dirty="0">
                <a:latin typeface="Arial" panose="020B0604020202020204" pitchFamily="34" charset="0"/>
                <a:cs typeface="Arial" panose="020B0604020202020204" pitchFamily="34" charset="0"/>
              </a:rPr>
              <a:t> </a:t>
            </a:r>
            <a:r>
              <a:rPr lang="ru-RU" sz="1800" dirty="0" err="1">
                <a:latin typeface="Arial" panose="020B0604020202020204" pitchFamily="34" charset="0"/>
                <a:cs typeface="Arial" panose="020B0604020202020204" pitchFamily="34" charset="0"/>
              </a:rPr>
              <a:t>білдіреді</a:t>
            </a:r>
            <a:r>
              <a:rPr lang="ru-RU" sz="1800" dirty="0" smtClean="0">
                <a:latin typeface="Arial" panose="020B0604020202020204" pitchFamily="34" charset="0"/>
                <a:cs typeface="Arial" panose="020B0604020202020204" pitchFamily="34" charset="0"/>
              </a:rPr>
              <a:t>.</a:t>
            </a:r>
          </a:p>
          <a:p>
            <a:pPr algn="just">
              <a:lnSpc>
                <a:spcPct val="120000"/>
              </a:lnSpc>
              <a:spcBef>
                <a:spcPts val="0"/>
              </a:spcBef>
              <a:buFont typeface="Wingdings" panose="05000000000000000000" pitchFamily="2" charset="2"/>
              <a:buChar char="Ø"/>
            </a:pPr>
            <a:r>
              <a:rPr lang="ru-RU" sz="1800" dirty="0" err="1" smtClean="0">
                <a:latin typeface="Arial" panose="020B0604020202020204" pitchFamily="34" charset="0"/>
                <a:cs typeface="Arial" panose="020B0604020202020204" pitchFamily="34" charset="0"/>
              </a:rPr>
              <a:t>Салықты</a:t>
            </a:r>
            <a:r>
              <a:rPr lang="ru-RU" sz="1800" dirty="0" smtClean="0">
                <a:latin typeface="Arial" panose="020B0604020202020204" pitchFamily="34" charset="0"/>
                <a:cs typeface="Arial" panose="020B0604020202020204" pitchFamily="34" charset="0"/>
              </a:rPr>
              <a:t> </a:t>
            </a:r>
            <a:r>
              <a:rPr lang="ru-RU" sz="1800" dirty="0" err="1">
                <a:latin typeface="Arial" panose="020B0604020202020204" pitchFamily="34" charset="0"/>
                <a:cs typeface="Arial" panose="020B0604020202020204" pitchFamily="34" charset="0"/>
              </a:rPr>
              <a:t>оңтайландыру</a:t>
            </a:r>
            <a:r>
              <a:rPr lang="ru-RU" sz="1800" dirty="0">
                <a:latin typeface="Arial" panose="020B0604020202020204" pitchFamily="34" charset="0"/>
                <a:cs typeface="Arial" panose="020B0604020202020204" pitchFamily="34" charset="0"/>
              </a:rPr>
              <a:t> </a:t>
            </a:r>
            <a:r>
              <a:rPr lang="ru-RU" sz="1800" dirty="0" err="1">
                <a:latin typeface="Arial" panose="020B0604020202020204" pitchFamily="34" charset="0"/>
                <a:cs typeface="Arial" panose="020B0604020202020204" pitchFamily="34" charset="0"/>
              </a:rPr>
              <a:t>салық</a:t>
            </a:r>
            <a:r>
              <a:rPr lang="ru-RU" sz="1800" dirty="0">
                <a:latin typeface="Arial" panose="020B0604020202020204" pitchFamily="34" charset="0"/>
                <a:cs typeface="Arial" panose="020B0604020202020204" pitchFamily="34" charset="0"/>
              </a:rPr>
              <a:t> </a:t>
            </a:r>
            <a:r>
              <a:rPr lang="ru-RU" sz="1800" dirty="0" err="1">
                <a:latin typeface="Arial" panose="020B0604020202020204" pitchFamily="34" charset="0"/>
                <a:cs typeface="Arial" panose="020B0604020202020204" pitchFamily="34" charset="0"/>
              </a:rPr>
              <a:t>жүйесінің</a:t>
            </a:r>
            <a:r>
              <a:rPr lang="ru-RU" sz="1800" dirty="0">
                <a:latin typeface="Arial" panose="020B0604020202020204" pitchFamily="34" charset="0"/>
                <a:cs typeface="Arial" panose="020B0604020202020204" pitchFamily="34" charset="0"/>
              </a:rPr>
              <a:t> </a:t>
            </a:r>
            <a:r>
              <a:rPr lang="ru-RU" sz="1800" dirty="0" err="1">
                <a:latin typeface="Arial" panose="020B0604020202020204" pitchFamily="34" charset="0"/>
                <a:cs typeface="Arial" panose="020B0604020202020204" pitchFamily="34" charset="0"/>
              </a:rPr>
              <a:t>жетілмегендігі</a:t>
            </a:r>
            <a:r>
              <a:rPr lang="ru-RU" sz="1800" dirty="0">
                <a:latin typeface="Arial" panose="020B0604020202020204" pitchFamily="34" charset="0"/>
                <a:cs typeface="Arial" panose="020B0604020202020204" pitchFamily="34" charset="0"/>
              </a:rPr>
              <a:t> мен </a:t>
            </a:r>
            <a:r>
              <a:rPr lang="ru-RU" sz="1800" dirty="0" err="1">
                <a:latin typeface="Arial" panose="020B0604020202020204" pitchFamily="34" charset="0"/>
                <a:cs typeface="Arial" panose="020B0604020202020204" pitchFamily="34" charset="0"/>
              </a:rPr>
              <a:t>салыстырмалы</a:t>
            </a:r>
            <a:r>
              <a:rPr lang="ru-RU" sz="1800" dirty="0">
                <a:latin typeface="Arial" panose="020B0604020202020204" pitchFamily="34" charset="0"/>
                <a:cs typeface="Arial" panose="020B0604020202020204" pitchFamily="34" charset="0"/>
              </a:rPr>
              <a:t> </a:t>
            </a:r>
            <a:r>
              <a:rPr lang="ru-RU" sz="1800" dirty="0" err="1">
                <a:latin typeface="Arial" panose="020B0604020202020204" pitchFamily="34" charset="0"/>
                <a:cs typeface="Arial" panose="020B0604020202020204" pitchFamily="34" charset="0"/>
              </a:rPr>
              <a:t>күрделілігінен</a:t>
            </a:r>
            <a:r>
              <a:rPr lang="ru-RU" sz="1800" dirty="0">
                <a:latin typeface="Arial" panose="020B0604020202020204" pitchFamily="34" charset="0"/>
                <a:cs typeface="Arial" panose="020B0604020202020204" pitchFamily="34" charset="0"/>
              </a:rPr>
              <a:t> </a:t>
            </a:r>
            <a:r>
              <a:rPr lang="ru-RU" sz="1800" dirty="0" err="1">
                <a:latin typeface="Arial" panose="020B0604020202020204" pitchFamily="34" charset="0"/>
                <a:cs typeface="Arial" panose="020B0604020202020204" pitchFamily="34" charset="0"/>
              </a:rPr>
              <a:t>туындауы</a:t>
            </a:r>
            <a:r>
              <a:rPr lang="ru-RU" sz="1800" dirty="0">
                <a:latin typeface="Arial" panose="020B0604020202020204" pitchFamily="34" charset="0"/>
                <a:cs typeface="Arial" panose="020B0604020202020204" pitchFamily="34" charset="0"/>
              </a:rPr>
              <a:t> </a:t>
            </a:r>
            <a:r>
              <a:rPr lang="ru-RU" sz="1800" dirty="0" err="1" smtClean="0">
                <a:latin typeface="Arial" panose="020B0604020202020204" pitchFamily="34" charset="0"/>
                <a:cs typeface="Arial" panose="020B0604020202020204" pitchFamily="34" charset="0"/>
              </a:rPr>
              <a:t>мүмкін</a:t>
            </a:r>
            <a:r>
              <a:rPr lang="ru-RU" sz="1800" dirty="0" smtClean="0">
                <a:latin typeface="Arial" panose="020B0604020202020204" pitchFamily="34" charset="0"/>
                <a:cs typeface="Arial" panose="020B0604020202020204" pitchFamily="34" charset="0"/>
              </a:rPr>
              <a:t>.</a:t>
            </a:r>
          </a:p>
          <a:p>
            <a:pPr algn="just">
              <a:lnSpc>
                <a:spcPct val="120000"/>
              </a:lnSpc>
              <a:spcBef>
                <a:spcPts val="0"/>
              </a:spcBef>
              <a:buFont typeface="Wingdings" panose="05000000000000000000" pitchFamily="2" charset="2"/>
              <a:buChar char="Ø"/>
            </a:pPr>
            <a:r>
              <a:rPr lang="ru-RU" sz="1800" dirty="0" err="1" smtClean="0">
                <a:latin typeface="Arial" panose="020B0604020202020204" pitchFamily="34" charset="0"/>
                <a:cs typeface="Arial" panose="020B0604020202020204" pitchFamily="34" charset="0"/>
              </a:rPr>
              <a:t>Салықты</a:t>
            </a:r>
            <a:r>
              <a:rPr lang="ru-RU" sz="1800" dirty="0" smtClean="0">
                <a:latin typeface="Arial" panose="020B0604020202020204" pitchFamily="34" charset="0"/>
                <a:cs typeface="Arial" panose="020B0604020202020204" pitchFamily="34" charset="0"/>
              </a:rPr>
              <a:t> </a:t>
            </a:r>
            <a:r>
              <a:rPr lang="ru-RU" sz="1800" dirty="0" err="1">
                <a:latin typeface="Arial" panose="020B0604020202020204" pitchFamily="34" charset="0"/>
                <a:cs typeface="Arial" panose="020B0604020202020204" pitchFamily="34" charset="0"/>
              </a:rPr>
              <a:t>оңтайландыру</a:t>
            </a:r>
            <a:r>
              <a:rPr lang="ru-RU" sz="1800" dirty="0">
                <a:latin typeface="Arial" panose="020B0604020202020204" pitchFamily="34" charset="0"/>
                <a:cs typeface="Arial" panose="020B0604020202020204" pitchFamily="34" charset="0"/>
              </a:rPr>
              <a:t> </a:t>
            </a:r>
            <a:r>
              <a:rPr lang="ru-RU" sz="1800" dirty="0" err="1">
                <a:latin typeface="Arial" panose="020B0604020202020204" pitchFamily="34" charset="0"/>
                <a:cs typeface="Arial" panose="020B0604020202020204" pitchFamily="34" charset="0"/>
              </a:rPr>
              <a:t>толығымен</a:t>
            </a:r>
            <a:r>
              <a:rPr lang="ru-RU" sz="1800" dirty="0">
                <a:latin typeface="Arial" panose="020B0604020202020204" pitchFamily="34" charset="0"/>
                <a:cs typeface="Arial" panose="020B0604020202020204" pitchFamily="34" charset="0"/>
              </a:rPr>
              <a:t> </a:t>
            </a:r>
            <a:r>
              <a:rPr lang="ru-RU" sz="1800" dirty="0" err="1">
                <a:latin typeface="Arial" panose="020B0604020202020204" pitchFamily="34" charset="0"/>
                <a:cs typeface="Arial" panose="020B0604020202020204" pitchFamily="34" charset="0"/>
              </a:rPr>
              <a:t>заңды</a:t>
            </a:r>
            <a:r>
              <a:rPr lang="ru-RU" sz="1800" dirty="0">
                <a:latin typeface="Arial" panose="020B0604020202020204" pitchFamily="34" charset="0"/>
                <a:cs typeface="Arial" panose="020B0604020202020204" pitchFamily="34" charset="0"/>
              </a:rPr>
              <a:t> </a:t>
            </a:r>
            <a:r>
              <a:rPr lang="ru-RU" sz="1800" dirty="0" err="1">
                <a:latin typeface="Arial" panose="020B0604020202020204" pitchFamily="34" charset="0"/>
                <a:cs typeface="Arial" panose="020B0604020202020204" pitchFamily="34" charset="0"/>
              </a:rPr>
              <a:t>қызмет</a:t>
            </a:r>
            <a:r>
              <a:rPr lang="ru-RU" sz="1800" dirty="0">
                <a:latin typeface="Arial" panose="020B0604020202020204" pitchFamily="34" charset="0"/>
                <a:cs typeface="Arial" panose="020B0604020202020204" pitchFamily="34" charset="0"/>
              </a:rPr>
              <a:t> </a:t>
            </a:r>
            <a:r>
              <a:rPr lang="ru-RU" sz="1800" dirty="0" err="1">
                <a:latin typeface="Arial" panose="020B0604020202020204" pitchFamily="34" charset="0"/>
                <a:cs typeface="Arial" panose="020B0604020202020204" pitchFamily="34" charset="0"/>
              </a:rPr>
              <a:t>ретінде</a:t>
            </a:r>
            <a:r>
              <a:rPr lang="ru-RU" sz="1800" dirty="0">
                <a:latin typeface="Arial" panose="020B0604020202020204" pitchFamily="34" charset="0"/>
                <a:cs typeface="Arial" panose="020B0604020202020204" pitchFamily="34" charset="0"/>
              </a:rPr>
              <a:t> </a:t>
            </a:r>
            <a:r>
              <a:rPr lang="ru-RU" sz="1800" dirty="0" err="1">
                <a:latin typeface="Arial" panose="020B0604020202020204" pitchFamily="34" charset="0"/>
                <a:cs typeface="Arial" panose="020B0604020202020204" pitchFamily="34" charset="0"/>
              </a:rPr>
              <a:t>қарастырылады</a:t>
            </a:r>
            <a:r>
              <a:rPr lang="ru-RU" sz="1800" dirty="0">
                <a:latin typeface="Arial" panose="020B0604020202020204" pitchFamily="34" charset="0"/>
                <a:cs typeface="Arial" panose="020B0604020202020204" pitchFamily="34" charset="0"/>
              </a:rPr>
              <a:t>, </a:t>
            </a:r>
            <a:r>
              <a:rPr lang="ru-RU" sz="1800" dirty="0" err="1">
                <a:latin typeface="Arial" panose="020B0604020202020204" pitchFamily="34" charset="0"/>
                <a:cs typeface="Arial" panose="020B0604020202020204" pitchFamily="34" charset="0"/>
              </a:rPr>
              <a:t>ең</a:t>
            </a:r>
            <a:r>
              <a:rPr lang="ru-RU" sz="1800" dirty="0">
                <a:latin typeface="Arial" panose="020B0604020202020204" pitchFamily="34" charset="0"/>
                <a:cs typeface="Arial" panose="020B0604020202020204" pitchFamily="34" charset="0"/>
              </a:rPr>
              <a:t> </a:t>
            </a:r>
            <a:r>
              <a:rPr lang="ru-RU" sz="1800" dirty="0" err="1">
                <a:latin typeface="Arial" panose="020B0604020202020204" pitchFamily="34" charset="0"/>
                <a:cs typeface="Arial" panose="020B0604020202020204" pitchFamily="34" charset="0"/>
              </a:rPr>
              <a:t>алдымен</a:t>
            </a:r>
            <a:r>
              <a:rPr lang="ru-RU" sz="1800" dirty="0">
                <a:latin typeface="Arial" panose="020B0604020202020204" pitchFamily="34" charset="0"/>
                <a:cs typeface="Arial" panose="020B0604020202020204" pitchFamily="34" charset="0"/>
              </a:rPr>
              <a:t> </a:t>
            </a:r>
            <a:r>
              <a:rPr lang="ru-RU" sz="1800" dirty="0" err="1">
                <a:latin typeface="Arial" panose="020B0604020202020204" pitchFamily="34" charset="0"/>
                <a:cs typeface="Arial" panose="020B0604020202020204" pitchFamily="34" charset="0"/>
              </a:rPr>
              <a:t>салық</a:t>
            </a:r>
            <a:r>
              <a:rPr lang="ru-RU" sz="1800" dirty="0">
                <a:latin typeface="Arial" panose="020B0604020202020204" pitchFamily="34" charset="0"/>
                <a:cs typeface="Arial" panose="020B0604020202020204" pitchFamily="34" charset="0"/>
              </a:rPr>
              <a:t> </a:t>
            </a:r>
            <a:r>
              <a:rPr lang="ru-RU" sz="1800" dirty="0" err="1">
                <a:latin typeface="Arial" panose="020B0604020202020204" pitchFamily="34" charset="0"/>
                <a:cs typeface="Arial" panose="020B0604020202020204" pitchFamily="34" charset="0"/>
              </a:rPr>
              <a:t>жүктемесін</a:t>
            </a:r>
            <a:r>
              <a:rPr lang="ru-RU" sz="1800" dirty="0">
                <a:latin typeface="Arial" panose="020B0604020202020204" pitchFamily="34" charset="0"/>
                <a:cs typeface="Arial" panose="020B0604020202020204" pitchFamily="34" charset="0"/>
              </a:rPr>
              <a:t> </a:t>
            </a:r>
            <a:r>
              <a:rPr lang="ru-RU" sz="1800" dirty="0" err="1">
                <a:latin typeface="Arial" panose="020B0604020202020204" pitchFamily="34" charset="0"/>
                <a:cs typeface="Arial" panose="020B0604020202020204" pitchFamily="34" charset="0"/>
              </a:rPr>
              <a:t>азайту</a:t>
            </a:r>
            <a:r>
              <a:rPr lang="ru-RU" sz="1800" dirty="0">
                <a:latin typeface="Arial" panose="020B0604020202020204" pitchFamily="34" charset="0"/>
                <a:cs typeface="Arial" panose="020B0604020202020204" pitchFamily="34" charset="0"/>
              </a:rPr>
              <a:t> </a:t>
            </a:r>
            <a:r>
              <a:rPr lang="ru-RU" sz="1800" dirty="0" err="1">
                <a:latin typeface="Arial" panose="020B0604020202020204" pitchFamily="34" charset="0"/>
                <a:cs typeface="Arial" panose="020B0604020202020204" pitchFamily="34" charset="0"/>
              </a:rPr>
              <a:t>мақсатында</a:t>
            </a:r>
            <a:r>
              <a:rPr lang="ru-RU" sz="1800" dirty="0">
                <a:latin typeface="Arial" panose="020B0604020202020204" pitchFamily="34" charset="0"/>
                <a:cs typeface="Arial" panose="020B0604020202020204" pitchFamily="34" charset="0"/>
              </a:rPr>
              <a:t>, </a:t>
            </a:r>
            <a:r>
              <a:rPr lang="ru-RU" sz="1800" dirty="0" err="1">
                <a:latin typeface="Arial" panose="020B0604020202020204" pitchFamily="34" charset="0"/>
                <a:cs typeface="Arial" panose="020B0604020202020204" pitchFamily="34" charset="0"/>
              </a:rPr>
              <a:t>бірақ</a:t>
            </a:r>
            <a:r>
              <a:rPr lang="ru-RU" sz="1800" dirty="0">
                <a:latin typeface="Arial" panose="020B0604020202020204" pitchFamily="34" charset="0"/>
                <a:cs typeface="Arial" panose="020B0604020202020204" pitchFamily="34" charset="0"/>
              </a:rPr>
              <a:t> </a:t>
            </a:r>
            <a:r>
              <a:rPr lang="ru-RU" sz="1800" dirty="0" err="1">
                <a:latin typeface="Arial" panose="020B0604020202020204" pitchFamily="34" charset="0"/>
                <a:cs typeface="Arial" panose="020B0604020202020204" pitchFamily="34" charset="0"/>
              </a:rPr>
              <a:t>әрқашан</a:t>
            </a:r>
            <a:r>
              <a:rPr lang="ru-RU" sz="1800" dirty="0">
                <a:latin typeface="Arial" panose="020B0604020202020204" pitchFamily="34" charset="0"/>
                <a:cs typeface="Arial" panose="020B0604020202020204" pitchFamily="34" charset="0"/>
              </a:rPr>
              <a:t> </a:t>
            </a:r>
            <a:r>
              <a:rPr lang="ru-RU" sz="1800" dirty="0" err="1">
                <a:latin typeface="Arial" panose="020B0604020202020204" pitchFamily="34" charset="0"/>
                <a:cs typeface="Arial" panose="020B0604020202020204" pitchFamily="34" charset="0"/>
              </a:rPr>
              <a:t>қолданыстағы</a:t>
            </a:r>
            <a:r>
              <a:rPr lang="ru-RU" sz="1800" dirty="0">
                <a:latin typeface="Arial" panose="020B0604020202020204" pitchFamily="34" charset="0"/>
                <a:cs typeface="Arial" panose="020B0604020202020204" pitchFamily="34" charset="0"/>
              </a:rPr>
              <a:t> </a:t>
            </a:r>
            <a:r>
              <a:rPr lang="ru-RU" sz="1800" dirty="0" err="1">
                <a:latin typeface="Arial" panose="020B0604020202020204" pitchFamily="34" charset="0"/>
                <a:cs typeface="Arial" panose="020B0604020202020204" pitchFamily="34" charset="0"/>
              </a:rPr>
              <a:t>заңнама</a:t>
            </a:r>
            <a:r>
              <a:rPr lang="ru-RU" sz="1800" dirty="0">
                <a:latin typeface="Arial" panose="020B0604020202020204" pitchFamily="34" charset="0"/>
                <a:cs typeface="Arial" panose="020B0604020202020204" pitchFamily="34" charset="0"/>
              </a:rPr>
              <a:t> </a:t>
            </a:r>
            <a:r>
              <a:rPr lang="ru-RU" sz="1800" dirty="0" err="1">
                <a:latin typeface="Arial" panose="020B0604020202020204" pitchFamily="34" charset="0"/>
                <a:cs typeface="Arial" panose="020B0604020202020204" pitchFamily="34" charset="0"/>
              </a:rPr>
              <a:t>шеңберінде</a:t>
            </a:r>
            <a:r>
              <a:rPr lang="ru-RU" sz="1800" dirty="0">
                <a:latin typeface="Arial" panose="020B0604020202020204" pitchFamily="34" charset="0"/>
                <a:cs typeface="Arial" panose="020B0604020202020204" pitchFamily="34" charset="0"/>
              </a:rPr>
              <a:t> </a:t>
            </a:r>
            <a:r>
              <a:rPr lang="ru-RU" sz="1800" dirty="0" err="1">
                <a:latin typeface="Arial" panose="020B0604020202020204" pitchFamily="34" charset="0"/>
                <a:cs typeface="Arial" panose="020B0604020202020204" pitchFamily="34" charset="0"/>
              </a:rPr>
              <a:t>құқықтық</a:t>
            </a:r>
            <a:r>
              <a:rPr lang="ru-RU" sz="1800" dirty="0">
                <a:latin typeface="Arial" panose="020B0604020202020204" pitchFamily="34" charset="0"/>
                <a:cs typeface="Arial" panose="020B0604020202020204" pitchFamily="34" charset="0"/>
              </a:rPr>
              <a:t> </a:t>
            </a:r>
            <a:r>
              <a:rPr lang="ru-RU" sz="1800" dirty="0" err="1">
                <a:latin typeface="Arial" panose="020B0604020202020204" pitchFamily="34" charset="0"/>
                <a:cs typeface="Arial" panose="020B0604020202020204" pitchFamily="34" charset="0"/>
              </a:rPr>
              <a:t>нормалардың</a:t>
            </a:r>
            <a:r>
              <a:rPr lang="ru-RU" sz="1800" dirty="0">
                <a:latin typeface="Arial" panose="020B0604020202020204" pitchFamily="34" charset="0"/>
                <a:cs typeface="Arial" panose="020B0604020202020204" pitchFamily="34" charset="0"/>
              </a:rPr>
              <a:t> </a:t>
            </a:r>
            <a:r>
              <a:rPr lang="ru-RU" sz="1800" dirty="0" err="1">
                <a:latin typeface="Arial" panose="020B0604020202020204" pitchFamily="34" charset="0"/>
                <a:cs typeface="Arial" panose="020B0604020202020204" pitchFamily="34" charset="0"/>
              </a:rPr>
              <a:t>оңтайлы</a:t>
            </a:r>
            <a:r>
              <a:rPr lang="ru-RU" sz="1800" dirty="0">
                <a:latin typeface="Arial" panose="020B0604020202020204" pitchFamily="34" charset="0"/>
                <a:cs typeface="Arial" panose="020B0604020202020204" pitchFamily="34" charset="0"/>
              </a:rPr>
              <a:t> </a:t>
            </a:r>
            <a:r>
              <a:rPr lang="ru-RU" sz="1800" dirty="0" err="1">
                <a:latin typeface="Arial" panose="020B0604020202020204" pitchFamily="34" charset="0"/>
                <a:cs typeface="Arial" panose="020B0604020202020204" pitchFamily="34" charset="0"/>
              </a:rPr>
              <a:t>үйлесімі</a:t>
            </a:r>
            <a:r>
              <a:rPr lang="ru-RU" sz="1800" dirty="0">
                <a:latin typeface="Arial" panose="020B0604020202020204" pitchFamily="34" charset="0"/>
                <a:cs typeface="Arial" panose="020B0604020202020204" pitchFamily="34" charset="0"/>
              </a:rPr>
              <a:t> </a:t>
            </a:r>
            <a:r>
              <a:rPr lang="ru-RU" sz="1800" dirty="0" err="1">
                <a:latin typeface="Arial" panose="020B0604020202020204" pitchFamily="34" charset="0"/>
                <a:cs typeface="Arial" panose="020B0604020202020204" pitchFamily="34" charset="0"/>
              </a:rPr>
              <a:t>ретінде</a:t>
            </a:r>
            <a:r>
              <a:rPr lang="ru-RU" sz="1800" dirty="0">
                <a:latin typeface="Arial" panose="020B0604020202020204" pitchFamily="34" charset="0"/>
                <a:cs typeface="Arial" panose="020B0604020202020204" pitchFamily="34" charset="0"/>
              </a:rPr>
              <a:t> </a:t>
            </a:r>
            <a:r>
              <a:rPr lang="ru-RU" sz="1800" dirty="0" err="1">
                <a:latin typeface="Arial" panose="020B0604020202020204" pitchFamily="34" charset="0"/>
                <a:cs typeface="Arial" panose="020B0604020202020204" pitchFamily="34" charset="0"/>
              </a:rPr>
              <a:t>қабылдануы</a:t>
            </a:r>
            <a:r>
              <a:rPr lang="ru-RU" sz="1800" dirty="0">
                <a:latin typeface="Arial" panose="020B0604020202020204" pitchFamily="34" charset="0"/>
                <a:cs typeface="Arial" panose="020B0604020202020204" pitchFamily="34" charset="0"/>
              </a:rPr>
              <a:t> </a:t>
            </a:r>
            <a:r>
              <a:rPr lang="ru-RU" sz="1800" dirty="0" err="1">
                <a:latin typeface="Arial" panose="020B0604020202020204" pitchFamily="34" charset="0"/>
                <a:cs typeface="Arial" panose="020B0604020202020204" pitchFamily="34" charset="0"/>
              </a:rPr>
              <a:t>керек</a:t>
            </a:r>
            <a:r>
              <a:rPr lang="ru-RU" sz="1800" dirty="0">
                <a:latin typeface="Arial" panose="020B0604020202020204" pitchFamily="34" charset="0"/>
                <a:cs typeface="Arial" panose="020B0604020202020204" pitchFamily="34" charset="0"/>
              </a:rPr>
              <a:t>. </a:t>
            </a:r>
            <a:r>
              <a:rPr lang="ru-RU" sz="1800" dirty="0" err="1">
                <a:latin typeface="Arial" panose="020B0604020202020204" pitchFamily="34" charset="0"/>
                <a:cs typeface="Arial" panose="020B0604020202020204" pitchFamily="34" charset="0"/>
              </a:rPr>
              <a:t>Менің</a:t>
            </a:r>
            <a:r>
              <a:rPr lang="ru-RU" sz="1800" dirty="0">
                <a:latin typeface="Arial" panose="020B0604020202020204" pitchFamily="34" charset="0"/>
                <a:cs typeface="Arial" panose="020B0604020202020204" pitchFamily="34" charset="0"/>
              </a:rPr>
              <a:t> </a:t>
            </a:r>
            <a:r>
              <a:rPr lang="ru-RU" sz="1800" dirty="0" err="1">
                <a:latin typeface="Arial" panose="020B0604020202020204" pitchFamily="34" charset="0"/>
                <a:cs typeface="Arial" panose="020B0604020202020204" pitchFamily="34" charset="0"/>
              </a:rPr>
              <a:t>ойымша</a:t>
            </a:r>
            <a:r>
              <a:rPr lang="ru-RU" sz="1800" dirty="0">
                <a:latin typeface="Arial" panose="020B0604020202020204" pitchFamily="34" charset="0"/>
                <a:cs typeface="Arial" panose="020B0604020202020204" pitchFamily="34" charset="0"/>
              </a:rPr>
              <a:t>, </a:t>
            </a:r>
            <a:r>
              <a:rPr lang="ru-RU" sz="1800" dirty="0" err="1">
                <a:latin typeface="Arial" panose="020B0604020202020204" pitchFamily="34" charset="0"/>
                <a:cs typeface="Arial" panose="020B0604020202020204" pitchFamily="34" charset="0"/>
              </a:rPr>
              <a:t>бұл</a:t>
            </a:r>
            <a:r>
              <a:rPr lang="ru-RU" sz="1800" dirty="0">
                <a:latin typeface="Arial" panose="020B0604020202020204" pitchFamily="34" charset="0"/>
                <a:cs typeface="Arial" panose="020B0604020202020204" pitchFamily="34" charset="0"/>
              </a:rPr>
              <a:t> «</a:t>
            </a:r>
            <a:r>
              <a:rPr lang="ru-RU" sz="1800" dirty="0" err="1">
                <a:latin typeface="Arial" panose="020B0604020202020204" pitchFamily="34" charset="0"/>
                <a:cs typeface="Arial" panose="020B0604020202020204" pitchFamily="34" charset="0"/>
              </a:rPr>
              <a:t>салық</a:t>
            </a:r>
            <a:r>
              <a:rPr lang="ru-RU" sz="1800" dirty="0">
                <a:latin typeface="Arial" panose="020B0604020202020204" pitchFamily="34" charset="0"/>
                <a:cs typeface="Arial" panose="020B0604020202020204" pitchFamily="34" charset="0"/>
              </a:rPr>
              <a:t> </a:t>
            </a:r>
            <a:r>
              <a:rPr lang="ru-RU" sz="1800" dirty="0" err="1">
                <a:latin typeface="Arial" panose="020B0604020202020204" pitchFamily="34" charset="0"/>
                <a:cs typeface="Arial" panose="020B0604020202020204" pitchFamily="34" charset="0"/>
              </a:rPr>
              <a:t>ауыртпалығын</a:t>
            </a:r>
            <a:r>
              <a:rPr lang="ru-RU" sz="1800" dirty="0">
                <a:latin typeface="Arial" panose="020B0604020202020204" pitchFamily="34" charset="0"/>
                <a:cs typeface="Arial" panose="020B0604020202020204" pitchFamily="34" charset="0"/>
              </a:rPr>
              <a:t> </a:t>
            </a:r>
            <a:r>
              <a:rPr lang="ru-RU" sz="1800" dirty="0" err="1">
                <a:latin typeface="Arial" panose="020B0604020202020204" pitchFamily="34" charset="0"/>
                <a:cs typeface="Arial" panose="020B0604020202020204" pitchFamily="34" charset="0"/>
              </a:rPr>
              <a:t>азайту</a:t>
            </a:r>
            <a:r>
              <a:rPr lang="ru-RU" sz="1800" dirty="0">
                <a:latin typeface="Arial" panose="020B0604020202020204" pitchFamily="34" charset="0"/>
                <a:cs typeface="Arial" panose="020B0604020202020204" pitchFamily="34" charset="0"/>
              </a:rPr>
              <a:t>», «</a:t>
            </a:r>
            <a:r>
              <a:rPr lang="ru-RU" sz="1800" dirty="0" err="1">
                <a:latin typeface="Arial" panose="020B0604020202020204" pitchFamily="34" charset="0"/>
                <a:cs typeface="Arial" panose="020B0604020202020204" pitchFamily="34" charset="0"/>
              </a:rPr>
              <a:t>салық</a:t>
            </a:r>
            <a:r>
              <a:rPr lang="ru-RU" sz="1800" dirty="0">
                <a:latin typeface="Arial" panose="020B0604020202020204" pitchFamily="34" charset="0"/>
                <a:cs typeface="Arial" panose="020B0604020202020204" pitchFamily="34" charset="0"/>
              </a:rPr>
              <a:t> </a:t>
            </a:r>
            <a:r>
              <a:rPr lang="ru-RU" sz="1800" dirty="0" err="1">
                <a:latin typeface="Arial" panose="020B0604020202020204" pitchFamily="34" charset="0"/>
                <a:cs typeface="Arial" panose="020B0604020202020204" pitchFamily="34" charset="0"/>
              </a:rPr>
              <a:t>тәуекелдерін</a:t>
            </a:r>
            <a:r>
              <a:rPr lang="ru-RU" sz="1800" dirty="0">
                <a:latin typeface="Arial" panose="020B0604020202020204" pitchFamily="34" charset="0"/>
                <a:cs typeface="Arial" panose="020B0604020202020204" pitchFamily="34" charset="0"/>
              </a:rPr>
              <a:t> </a:t>
            </a:r>
            <a:r>
              <a:rPr lang="ru-RU" sz="1800" dirty="0" err="1">
                <a:latin typeface="Arial" panose="020B0604020202020204" pitchFamily="34" charset="0"/>
                <a:cs typeface="Arial" panose="020B0604020202020204" pitchFamily="34" charset="0"/>
              </a:rPr>
              <a:t>барынша</a:t>
            </a:r>
            <a:r>
              <a:rPr lang="ru-RU" sz="1800" dirty="0">
                <a:latin typeface="Arial" panose="020B0604020202020204" pitchFamily="34" charset="0"/>
                <a:cs typeface="Arial" panose="020B0604020202020204" pitchFamily="34" charset="0"/>
              </a:rPr>
              <a:t> </a:t>
            </a:r>
            <a:r>
              <a:rPr lang="ru-RU" sz="1800" dirty="0" err="1">
                <a:latin typeface="Arial" panose="020B0604020202020204" pitchFamily="34" charset="0"/>
                <a:cs typeface="Arial" panose="020B0604020202020204" pitchFamily="34" charset="0"/>
              </a:rPr>
              <a:t>азайту</a:t>
            </a:r>
            <a:r>
              <a:rPr lang="ru-RU" sz="1800" dirty="0">
                <a:latin typeface="Arial" panose="020B0604020202020204" pitchFamily="34" charset="0"/>
                <a:cs typeface="Arial" panose="020B0604020202020204" pitchFamily="34" charset="0"/>
              </a:rPr>
              <a:t>», «</a:t>
            </a:r>
            <a:r>
              <a:rPr lang="ru-RU" sz="1800" dirty="0" err="1">
                <a:latin typeface="Arial" panose="020B0604020202020204" pitchFamily="34" charset="0"/>
                <a:cs typeface="Arial" panose="020B0604020202020204" pitchFamily="34" charset="0"/>
              </a:rPr>
              <a:t>салықты</a:t>
            </a:r>
            <a:r>
              <a:rPr lang="ru-RU" sz="1800" dirty="0">
                <a:latin typeface="Arial" panose="020B0604020202020204" pitchFamily="34" charset="0"/>
                <a:cs typeface="Arial" panose="020B0604020202020204" pitchFamily="34" charset="0"/>
              </a:rPr>
              <a:t> </a:t>
            </a:r>
            <a:r>
              <a:rPr lang="ru-RU" sz="1800" dirty="0" err="1">
                <a:latin typeface="Arial" panose="020B0604020202020204" pitchFamily="34" charset="0"/>
                <a:cs typeface="Arial" panose="020B0604020202020204" pitchFamily="34" charset="0"/>
              </a:rPr>
              <a:t>жоспарлау</a:t>
            </a:r>
            <a:r>
              <a:rPr lang="ru-RU" sz="1800" dirty="0">
                <a:latin typeface="Arial" panose="020B0604020202020204" pitchFamily="34" charset="0"/>
                <a:cs typeface="Arial" panose="020B0604020202020204" pitchFamily="34" charset="0"/>
              </a:rPr>
              <a:t>», «</a:t>
            </a:r>
            <a:r>
              <a:rPr lang="ru-RU" sz="1800" dirty="0" err="1">
                <a:latin typeface="Arial" panose="020B0604020202020204" pitchFamily="34" charset="0"/>
                <a:cs typeface="Arial" panose="020B0604020202020204" pitchFamily="34" charset="0"/>
              </a:rPr>
              <a:t>салықты</a:t>
            </a:r>
            <a:r>
              <a:rPr lang="ru-RU" sz="1800" dirty="0">
                <a:latin typeface="Arial" panose="020B0604020202020204" pitchFamily="34" charset="0"/>
                <a:cs typeface="Arial" panose="020B0604020202020204" pitchFamily="34" charset="0"/>
              </a:rPr>
              <a:t> </a:t>
            </a:r>
            <a:r>
              <a:rPr lang="ru-RU" sz="1800" dirty="0" err="1">
                <a:latin typeface="Arial" panose="020B0604020202020204" pitchFamily="34" charset="0"/>
                <a:cs typeface="Arial" panose="020B0604020202020204" pitchFamily="34" charset="0"/>
              </a:rPr>
              <a:t>оңтайландыру</a:t>
            </a:r>
            <a:r>
              <a:rPr lang="ru-RU" sz="1800" dirty="0">
                <a:latin typeface="Arial" panose="020B0604020202020204" pitchFamily="34" charset="0"/>
                <a:cs typeface="Arial" panose="020B0604020202020204" pitchFamily="34" charset="0"/>
              </a:rPr>
              <a:t>» </a:t>
            </a:r>
            <a:r>
              <a:rPr lang="ru-RU" sz="1800" dirty="0" err="1">
                <a:latin typeface="Arial" panose="020B0604020202020204" pitchFamily="34" charset="0"/>
                <a:cs typeface="Arial" panose="020B0604020202020204" pitchFamily="34" charset="0"/>
              </a:rPr>
              <a:t>сияқты</a:t>
            </a:r>
            <a:r>
              <a:rPr lang="ru-RU" sz="1800" dirty="0">
                <a:latin typeface="Arial" panose="020B0604020202020204" pitchFamily="34" charset="0"/>
                <a:cs typeface="Arial" panose="020B0604020202020204" pitchFamily="34" charset="0"/>
              </a:rPr>
              <a:t> </a:t>
            </a:r>
            <a:r>
              <a:rPr lang="ru-RU" sz="1800" dirty="0" err="1">
                <a:latin typeface="Arial" panose="020B0604020202020204" pitchFamily="34" charset="0"/>
                <a:cs typeface="Arial" panose="020B0604020202020204" pitchFamily="34" charset="0"/>
              </a:rPr>
              <a:t>нарықтық</a:t>
            </a:r>
            <a:r>
              <a:rPr lang="ru-RU" sz="1800" dirty="0">
                <a:latin typeface="Arial" panose="020B0604020202020204" pitchFamily="34" charset="0"/>
                <a:cs typeface="Arial" panose="020B0604020202020204" pitchFamily="34" charset="0"/>
              </a:rPr>
              <a:t> </a:t>
            </a:r>
            <a:r>
              <a:rPr lang="ru-RU" sz="1800" dirty="0" err="1">
                <a:latin typeface="Arial" panose="020B0604020202020204" pitchFamily="34" charset="0"/>
                <a:cs typeface="Arial" panose="020B0604020202020204" pitchFamily="34" charset="0"/>
              </a:rPr>
              <a:t>қатынастарда</a:t>
            </a:r>
            <a:r>
              <a:rPr lang="ru-RU" sz="1800" dirty="0">
                <a:latin typeface="Arial" panose="020B0604020202020204" pitchFamily="34" charset="0"/>
                <a:cs typeface="Arial" panose="020B0604020202020204" pitchFamily="34" charset="0"/>
              </a:rPr>
              <a:t> </a:t>
            </a:r>
            <a:r>
              <a:rPr lang="ru-RU" sz="1800" dirty="0" err="1">
                <a:latin typeface="Arial" panose="020B0604020202020204" pitchFamily="34" charset="0"/>
                <a:cs typeface="Arial" panose="020B0604020202020204" pitchFamily="34" charset="0"/>
              </a:rPr>
              <a:t>кең</a:t>
            </a:r>
            <a:r>
              <a:rPr lang="ru-RU" sz="1800" dirty="0">
                <a:latin typeface="Arial" panose="020B0604020202020204" pitchFamily="34" charset="0"/>
                <a:cs typeface="Arial" panose="020B0604020202020204" pitchFamily="34" charset="0"/>
              </a:rPr>
              <a:t> </a:t>
            </a:r>
            <a:r>
              <a:rPr lang="ru-RU" sz="1800" dirty="0" err="1">
                <a:latin typeface="Arial" panose="020B0604020202020204" pitchFamily="34" charset="0"/>
                <a:cs typeface="Arial" panose="020B0604020202020204" pitchFamily="34" charset="0"/>
              </a:rPr>
              <a:t>тараған</a:t>
            </a:r>
            <a:r>
              <a:rPr lang="ru-RU" sz="1800" dirty="0">
                <a:latin typeface="Arial" panose="020B0604020202020204" pitchFamily="34" charset="0"/>
                <a:cs typeface="Arial" panose="020B0604020202020204" pitchFamily="34" charset="0"/>
              </a:rPr>
              <a:t> </a:t>
            </a:r>
            <a:r>
              <a:rPr lang="ru-RU" sz="1800" dirty="0" err="1">
                <a:latin typeface="Arial" panose="020B0604020202020204" pitchFamily="34" charset="0"/>
                <a:cs typeface="Arial" panose="020B0604020202020204" pitchFamily="34" charset="0"/>
              </a:rPr>
              <a:t>және</a:t>
            </a:r>
            <a:r>
              <a:rPr lang="ru-RU" sz="1800" dirty="0">
                <a:latin typeface="Arial" panose="020B0604020202020204" pitchFamily="34" charset="0"/>
                <a:cs typeface="Arial" panose="020B0604020202020204" pitchFamily="34" charset="0"/>
              </a:rPr>
              <a:t> </a:t>
            </a:r>
            <a:r>
              <a:rPr lang="ru-RU" sz="1800" dirty="0" err="1">
                <a:latin typeface="Arial" panose="020B0604020202020204" pitchFamily="34" charset="0"/>
                <a:cs typeface="Arial" panose="020B0604020202020204" pitchFamily="34" charset="0"/>
              </a:rPr>
              <a:t>әбден</a:t>
            </a:r>
            <a:r>
              <a:rPr lang="ru-RU" sz="1800" dirty="0">
                <a:latin typeface="Arial" panose="020B0604020202020204" pitchFamily="34" charset="0"/>
                <a:cs typeface="Arial" panose="020B0604020202020204" pitchFamily="34" charset="0"/>
              </a:rPr>
              <a:t> </a:t>
            </a:r>
            <a:r>
              <a:rPr lang="ru-RU" sz="1800" dirty="0" err="1">
                <a:latin typeface="Arial" panose="020B0604020202020204" pitchFamily="34" charset="0"/>
                <a:cs typeface="Arial" panose="020B0604020202020204" pitchFamily="34" charset="0"/>
              </a:rPr>
              <a:t>заңды</a:t>
            </a:r>
            <a:r>
              <a:rPr lang="ru-RU" sz="1800" dirty="0">
                <a:latin typeface="Arial" panose="020B0604020202020204" pitchFamily="34" charset="0"/>
                <a:cs typeface="Arial" panose="020B0604020202020204" pitchFamily="34" charset="0"/>
              </a:rPr>
              <a:t> </a:t>
            </a:r>
            <a:r>
              <a:rPr lang="ru-RU" sz="1800" dirty="0" err="1">
                <a:latin typeface="Arial" panose="020B0604020202020204" pitchFamily="34" charset="0"/>
                <a:cs typeface="Arial" panose="020B0604020202020204" pitchFamily="34" charset="0"/>
              </a:rPr>
              <a:t>ұғымдарды</a:t>
            </a:r>
            <a:r>
              <a:rPr lang="ru-RU" sz="1800" dirty="0">
                <a:latin typeface="Arial" panose="020B0604020202020204" pitchFamily="34" charset="0"/>
                <a:cs typeface="Arial" panose="020B0604020202020204" pitchFamily="34" charset="0"/>
              </a:rPr>
              <a:t> </a:t>
            </a:r>
            <a:r>
              <a:rPr lang="ru-RU" sz="1800" dirty="0" err="1">
                <a:latin typeface="Arial" panose="020B0604020202020204" pitchFamily="34" charset="0"/>
                <a:cs typeface="Arial" panose="020B0604020202020204" pitchFamily="34" charset="0"/>
              </a:rPr>
              <a:t>әлі</a:t>
            </a:r>
            <a:r>
              <a:rPr lang="ru-RU" sz="1800" dirty="0">
                <a:latin typeface="Arial" panose="020B0604020202020204" pitchFamily="34" charset="0"/>
                <a:cs typeface="Arial" panose="020B0604020202020204" pitchFamily="34" charset="0"/>
              </a:rPr>
              <a:t> де </a:t>
            </a:r>
            <a:r>
              <a:rPr lang="ru-RU" sz="1800" dirty="0" err="1">
                <a:latin typeface="Arial" panose="020B0604020202020204" pitchFamily="34" charset="0"/>
                <a:cs typeface="Arial" panose="020B0604020202020204" pitchFamily="34" charset="0"/>
              </a:rPr>
              <a:t>дұрыс</a:t>
            </a:r>
            <a:r>
              <a:rPr lang="ru-RU" sz="1800" dirty="0">
                <a:latin typeface="Arial" panose="020B0604020202020204" pitchFamily="34" charset="0"/>
                <a:cs typeface="Arial" panose="020B0604020202020204" pitchFamily="34" charset="0"/>
              </a:rPr>
              <a:t> </a:t>
            </a:r>
            <a:r>
              <a:rPr lang="ru-RU" sz="1800" dirty="0" err="1">
                <a:latin typeface="Arial" panose="020B0604020202020204" pitchFamily="34" charset="0"/>
                <a:cs typeface="Arial" panose="020B0604020202020204" pitchFamily="34" charset="0"/>
              </a:rPr>
              <a:t>түсінбей</a:t>
            </a:r>
            <a:r>
              <a:rPr lang="ru-RU" sz="1800" dirty="0">
                <a:latin typeface="Arial" panose="020B0604020202020204" pitchFamily="34" charset="0"/>
                <a:cs typeface="Arial" panose="020B0604020202020204" pitchFamily="34" charset="0"/>
              </a:rPr>
              <a:t> </a:t>
            </a:r>
            <a:r>
              <a:rPr lang="ru-RU" sz="1800" dirty="0" err="1">
                <a:latin typeface="Arial" panose="020B0604020202020204" pitchFamily="34" charset="0"/>
                <a:cs typeface="Arial" panose="020B0604020202020204" pitchFamily="34" charset="0"/>
              </a:rPr>
              <a:t>келе</a:t>
            </a:r>
            <a:r>
              <a:rPr lang="ru-RU" sz="1800" dirty="0">
                <a:latin typeface="Arial" panose="020B0604020202020204" pitchFamily="34" charset="0"/>
                <a:cs typeface="Arial" panose="020B0604020202020204" pitchFamily="34" charset="0"/>
              </a:rPr>
              <a:t> </a:t>
            </a:r>
            <a:r>
              <a:rPr lang="ru-RU" sz="1800" dirty="0" err="1">
                <a:latin typeface="Arial" panose="020B0604020202020204" pitchFamily="34" charset="0"/>
                <a:cs typeface="Arial" panose="020B0604020202020204" pitchFamily="34" charset="0"/>
              </a:rPr>
              <a:t>жатқан</a:t>
            </a:r>
            <a:r>
              <a:rPr lang="ru-RU" sz="1800" dirty="0">
                <a:latin typeface="Arial" panose="020B0604020202020204" pitchFamily="34" charset="0"/>
                <a:cs typeface="Arial" panose="020B0604020202020204" pitchFamily="34" charset="0"/>
              </a:rPr>
              <a:t> </a:t>
            </a:r>
            <a:r>
              <a:rPr lang="ru-RU" sz="1800" dirty="0" err="1">
                <a:latin typeface="Arial" panose="020B0604020202020204" pitchFamily="34" charset="0"/>
                <a:cs typeface="Arial" panose="020B0604020202020204" pitchFamily="34" charset="0"/>
              </a:rPr>
              <a:t>өткеннің</a:t>
            </a:r>
            <a:r>
              <a:rPr lang="ru-RU" sz="1800" dirty="0">
                <a:latin typeface="Arial" panose="020B0604020202020204" pitchFamily="34" charset="0"/>
                <a:cs typeface="Arial" panose="020B0604020202020204" pitchFamily="34" charset="0"/>
              </a:rPr>
              <a:t> </a:t>
            </a:r>
            <a:r>
              <a:rPr lang="ru-RU" sz="1800" dirty="0" err="1">
                <a:latin typeface="Arial" panose="020B0604020202020204" pitchFamily="34" charset="0"/>
                <a:cs typeface="Arial" panose="020B0604020202020204" pitchFamily="34" charset="0"/>
              </a:rPr>
              <a:t>жәдігерлері</a:t>
            </a:r>
            <a:r>
              <a:rPr lang="ru-RU" sz="1800" dirty="0">
                <a:latin typeface="Arial" panose="020B0604020202020204" pitchFamily="34" charset="0"/>
                <a:cs typeface="Arial" panose="020B0604020202020204" pitchFamily="34" charset="0"/>
              </a:rPr>
              <a:t>. </a:t>
            </a:r>
            <a:r>
              <a:rPr lang="ru-RU" sz="1800" dirty="0" err="1">
                <a:latin typeface="Arial" panose="020B0604020202020204" pitchFamily="34" charset="0"/>
                <a:cs typeface="Arial" panose="020B0604020202020204" pitchFamily="34" charset="0"/>
              </a:rPr>
              <a:t>Қазірдің</a:t>
            </a:r>
            <a:r>
              <a:rPr lang="ru-RU" sz="1800" dirty="0">
                <a:latin typeface="Arial" panose="020B0604020202020204" pitchFamily="34" charset="0"/>
                <a:cs typeface="Arial" panose="020B0604020202020204" pitchFamily="34" charset="0"/>
              </a:rPr>
              <a:t> </a:t>
            </a:r>
            <a:r>
              <a:rPr lang="ru-RU" sz="1800" dirty="0" err="1">
                <a:latin typeface="Arial" panose="020B0604020202020204" pitchFamily="34" charset="0"/>
                <a:cs typeface="Arial" panose="020B0604020202020204" pitchFamily="34" charset="0"/>
              </a:rPr>
              <a:t>өзінде</a:t>
            </a:r>
            <a:r>
              <a:rPr lang="ru-RU" sz="1800" dirty="0">
                <a:latin typeface="Arial" panose="020B0604020202020204" pitchFamily="34" charset="0"/>
                <a:cs typeface="Arial" panose="020B0604020202020204" pitchFamily="34" charset="0"/>
              </a:rPr>
              <a:t> </a:t>
            </a:r>
            <a:r>
              <a:rPr lang="ru-RU" sz="1800" dirty="0" err="1">
                <a:latin typeface="Arial" panose="020B0604020202020204" pitchFamily="34" charset="0"/>
                <a:cs typeface="Arial" panose="020B0604020202020204" pitchFamily="34" charset="0"/>
              </a:rPr>
              <a:t>бұл</a:t>
            </a:r>
            <a:r>
              <a:rPr lang="ru-RU" sz="1800" dirty="0">
                <a:latin typeface="Arial" panose="020B0604020202020204" pitchFamily="34" charset="0"/>
                <a:cs typeface="Arial" panose="020B0604020202020204" pitchFamily="34" charset="0"/>
              </a:rPr>
              <a:t> </a:t>
            </a:r>
            <a:r>
              <a:rPr lang="ru-RU" sz="1800" dirty="0" err="1">
                <a:latin typeface="Arial" panose="020B0604020202020204" pitchFamily="34" charset="0"/>
                <a:cs typeface="Arial" panose="020B0604020202020204" pitchFamily="34" charset="0"/>
              </a:rPr>
              <a:t>ұғымдар</a:t>
            </a:r>
            <a:r>
              <a:rPr lang="ru-RU" sz="1800" dirty="0">
                <a:latin typeface="Arial" panose="020B0604020202020204" pitchFamily="34" charset="0"/>
                <a:cs typeface="Arial" panose="020B0604020202020204" pitchFamily="34" charset="0"/>
              </a:rPr>
              <a:t> </a:t>
            </a:r>
            <a:r>
              <a:rPr lang="ru-RU" sz="1800" dirty="0" err="1">
                <a:latin typeface="Arial" panose="020B0604020202020204" pitchFamily="34" charset="0"/>
                <a:cs typeface="Arial" panose="020B0604020202020204" pitchFamily="34" charset="0"/>
              </a:rPr>
              <a:t>біздің</a:t>
            </a:r>
            <a:r>
              <a:rPr lang="ru-RU" sz="1800" dirty="0">
                <a:latin typeface="Arial" panose="020B0604020202020204" pitchFamily="34" charset="0"/>
                <a:cs typeface="Arial" panose="020B0604020202020204" pitchFamily="34" charset="0"/>
              </a:rPr>
              <a:t> </a:t>
            </a:r>
            <a:r>
              <a:rPr lang="ru-RU" sz="1800" dirty="0" err="1">
                <a:latin typeface="Arial" panose="020B0604020202020204" pitchFamily="34" charset="0"/>
                <a:cs typeface="Arial" panose="020B0604020202020204" pitchFamily="34" charset="0"/>
              </a:rPr>
              <a:t>өмірімізге</a:t>
            </a:r>
            <a:r>
              <a:rPr lang="ru-RU" sz="1800" dirty="0">
                <a:latin typeface="Arial" panose="020B0604020202020204" pitchFamily="34" charset="0"/>
                <a:cs typeface="Arial" panose="020B0604020202020204" pitchFamily="34" charset="0"/>
              </a:rPr>
              <a:t> «</a:t>
            </a:r>
            <a:r>
              <a:rPr lang="ru-RU" sz="1800" dirty="0" err="1">
                <a:latin typeface="Arial" panose="020B0604020202020204" pitchFamily="34" charset="0"/>
                <a:cs typeface="Arial" panose="020B0604020202020204" pitchFamily="34" charset="0"/>
              </a:rPr>
              <a:t>жарылып</a:t>
            </a:r>
            <a:r>
              <a:rPr lang="ru-RU" sz="1800" dirty="0">
                <a:latin typeface="Arial" panose="020B0604020202020204" pitchFamily="34" charset="0"/>
                <a:cs typeface="Arial" panose="020B0604020202020204" pitchFamily="34" charset="0"/>
              </a:rPr>
              <a:t>», </a:t>
            </a:r>
            <a:r>
              <a:rPr lang="ru-RU" sz="1800" dirty="0" err="1">
                <a:latin typeface="Arial" panose="020B0604020202020204" pitchFamily="34" charset="0"/>
                <a:cs typeface="Arial" panose="020B0604020202020204" pitchFamily="34" charset="0"/>
              </a:rPr>
              <a:t>ескі</a:t>
            </a:r>
            <a:r>
              <a:rPr lang="ru-RU" sz="1800" dirty="0">
                <a:latin typeface="Arial" panose="020B0604020202020204" pitchFamily="34" charset="0"/>
                <a:cs typeface="Arial" panose="020B0604020202020204" pitchFamily="34" charset="0"/>
              </a:rPr>
              <a:t> </a:t>
            </a:r>
            <a:r>
              <a:rPr lang="ru-RU" sz="1800" dirty="0" err="1">
                <a:latin typeface="Arial" panose="020B0604020202020204" pitchFamily="34" charset="0"/>
                <a:cs typeface="Arial" panose="020B0604020202020204" pitchFamily="34" charset="0"/>
              </a:rPr>
              <a:t>стереотиптерді</a:t>
            </a:r>
            <a:r>
              <a:rPr lang="ru-RU" sz="1800" dirty="0">
                <a:latin typeface="Arial" panose="020B0604020202020204" pitchFamily="34" charset="0"/>
                <a:cs typeface="Arial" panose="020B0604020202020204" pitchFamily="34" charset="0"/>
              </a:rPr>
              <a:t> </a:t>
            </a:r>
            <a:r>
              <a:rPr lang="ru-RU" sz="1800" dirty="0" err="1">
                <a:latin typeface="Arial" panose="020B0604020202020204" pitchFamily="34" charset="0"/>
                <a:cs typeface="Arial" panose="020B0604020202020204" pitchFamily="34" charset="0"/>
              </a:rPr>
              <a:t>бұзады</a:t>
            </a:r>
            <a:r>
              <a:rPr lang="ru-RU" sz="1800" dirty="0">
                <a:latin typeface="Arial" panose="020B0604020202020204" pitchFamily="34" charset="0"/>
                <a:cs typeface="Arial" panose="020B0604020202020204" pitchFamily="34" charset="0"/>
              </a:rPr>
              <a:t>.</a:t>
            </a:r>
          </a:p>
        </p:txBody>
      </p:sp>
    </p:spTree>
    <p:extLst>
      <p:ext uri="{BB962C8B-B14F-4D97-AF65-F5344CB8AC3E}">
        <p14:creationId xmlns:p14="http://schemas.microsoft.com/office/powerpoint/2010/main" val="240829168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19100" y="0"/>
            <a:ext cx="11353800" cy="732155"/>
          </a:xfrm>
          <a:solidFill>
            <a:schemeClr val="accent4">
              <a:lumMod val="20000"/>
              <a:lumOff val="80000"/>
            </a:schemeClr>
          </a:solidFill>
        </p:spPr>
        <p:txBody>
          <a:bodyPr>
            <a:normAutofit/>
          </a:bodyPr>
          <a:lstStyle/>
          <a:p>
            <a:r>
              <a:rPr lang="ru-RU" sz="3200" b="1" dirty="0" err="1">
                <a:latin typeface="Arial" panose="020B0604020202020204" pitchFamily="34" charset="0"/>
                <a:cs typeface="Arial" panose="020B0604020202020204" pitchFamily="34" charset="0"/>
              </a:rPr>
              <a:t>Салықты</a:t>
            </a:r>
            <a:r>
              <a:rPr lang="ru-RU" sz="3200" b="1" dirty="0">
                <a:latin typeface="Arial" panose="020B0604020202020204" pitchFamily="34" charset="0"/>
                <a:cs typeface="Arial" panose="020B0604020202020204" pitchFamily="34" charset="0"/>
              </a:rPr>
              <a:t> </a:t>
            </a:r>
            <a:r>
              <a:rPr lang="ru-RU" sz="3200" b="1" dirty="0" err="1">
                <a:latin typeface="Arial" panose="020B0604020202020204" pitchFamily="34" charset="0"/>
                <a:cs typeface="Arial" panose="020B0604020202020204" pitchFamily="34" charset="0"/>
              </a:rPr>
              <a:t>жоспарлау</a:t>
            </a:r>
            <a:endParaRPr lang="ru-RU" sz="3200" b="1" dirty="0">
              <a:latin typeface="Arial" panose="020B0604020202020204" pitchFamily="34" charset="0"/>
              <a:cs typeface="Arial" panose="020B0604020202020204" pitchFamily="34" charset="0"/>
            </a:endParaRPr>
          </a:p>
        </p:txBody>
      </p:sp>
      <p:sp>
        <p:nvSpPr>
          <p:cNvPr id="3" name="Объект 2"/>
          <p:cNvSpPr>
            <a:spLocks noGrp="1"/>
          </p:cNvSpPr>
          <p:nvPr>
            <p:ph idx="1"/>
          </p:nvPr>
        </p:nvSpPr>
        <p:spPr>
          <a:xfrm>
            <a:off x="419100" y="631288"/>
            <a:ext cx="11353800" cy="5875020"/>
          </a:xfrm>
          <a:solidFill>
            <a:schemeClr val="accent3">
              <a:lumMod val="20000"/>
              <a:lumOff val="80000"/>
            </a:schemeClr>
          </a:solidFill>
        </p:spPr>
        <p:txBody>
          <a:bodyPr>
            <a:normAutofit/>
          </a:bodyPr>
          <a:lstStyle/>
          <a:p>
            <a:pPr marL="0" lvl="0" indent="0">
              <a:lnSpc>
                <a:spcPct val="100000"/>
              </a:lnSpc>
              <a:spcBef>
                <a:spcPts val="0"/>
              </a:spcBef>
              <a:buNone/>
            </a:pPr>
            <a:r>
              <a:rPr lang="ru-RU" sz="2400" dirty="0">
                <a:latin typeface="Arial" panose="020B0604020202020204" pitchFamily="34" charset="0"/>
                <a:cs typeface="Arial" panose="020B0604020202020204" pitchFamily="34" charset="0"/>
              </a:rPr>
              <a:t>«</a:t>
            </a:r>
            <a:r>
              <a:rPr lang="ru-RU" sz="2400" dirty="0" err="1">
                <a:latin typeface="Arial" panose="020B0604020202020204" pitchFamily="34" charset="0"/>
                <a:cs typeface="Arial" panose="020B0604020202020204" pitchFamily="34" charset="0"/>
              </a:rPr>
              <a:t>Салықты</a:t>
            </a:r>
            <a:r>
              <a:rPr lang="ru-RU" sz="2400" dirty="0">
                <a:latin typeface="Arial" panose="020B0604020202020204" pitchFamily="34" charset="0"/>
                <a:cs typeface="Arial" panose="020B0604020202020204" pitchFamily="34" charset="0"/>
              </a:rPr>
              <a:t> </a:t>
            </a:r>
            <a:r>
              <a:rPr lang="ru-RU" sz="2400" dirty="0" err="1">
                <a:latin typeface="Arial" panose="020B0604020202020204" pitchFamily="34" charset="0"/>
                <a:cs typeface="Arial" panose="020B0604020202020204" pitchFamily="34" charset="0"/>
              </a:rPr>
              <a:t>оңтайландыру</a:t>
            </a:r>
            <a:r>
              <a:rPr lang="ru-RU" sz="2400" dirty="0">
                <a:latin typeface="Arial" panose="020B0604020202020204" pitchFamily="34" charset="0"/>
                <a:cs typeface="Arial" panose="020B0604020202020204" pitchFamily="34" charset="0"/>
              </a:rPr>
              <a:t>» </a:t>
            </a:r>
            <a:r>
              <a:rPr lang="ru-RU" sz="2400" dirty="0" err="1">
                <a:latin typeface="Arial" panose="020B0604020202020204" pitchFamily="34" charset="0"/>
                <a:cs typeface="Arial" panose="020B0604020202020204" pitchFamily="34" charset="0"/>
              </a:rPr>
              <a:t>ұғымымен</a:t>
            </a:r>
            <a:r>
              <a:rPr lang="ru-RU" sz="2400" dirty="0">
                <a:latin typeface="Arial" panose="020B0604020202020204" pitchFamily="34" charset="0"/>
                <a:cs typeface="Arial" panose="020B0604020202020204" pitchFamily="34" charset="0"/>
              </a:rPr>
              <a:t> </a:t>
            </a:r>
            <a:r>
              <a:rPr lang="ru-RU" sz="2400" dirty="0" err="1">
                <a:latin typeface="Arial" panose="020B0604020202020204" pitchFamily="34" charset="0"/>
                <a:cs typeface="Arial" panose="020B0604020202020204" pitchFamily="34" charset="0"/>
              </a:rPr>
              <a:t>кәсіпорындағы</a:t>
            </a:r>
            <a:r>
              <a:rPr lang="ru-RU" sz="2400" dirty="0">
                <a:latin typeface="Arial" panose="020B0604020202020204" pitchFamily="34" charset="0"/>
                <a:cs typeface="Arial" panose="020B0604020202020204" pitchFamily="34" charset="0"/>
              </a:rPr>
              <a:t> «</a:t>
            </a:r>
            <a:r>
              <a:rPr lang="ru-RU" sz="2400" dirty="0" err="1">
                <a:latin typeface="Arial" panose="020B0604020202020204" pitchFamily="34" charset="0"/>
                <a:cs typeface="Arial" panose="020B0604020202020204" pitchFamily="34" charset="0"/>
              </a:rPr>
              <a:t>салық</a:t>
            </a:r>
            <a:r>
              <a:rPr lang="ru-RU" sz="2400" dirty="0">
                <a:latin typeface="Arial" panose="020B0604020202020204" pitchFamily="34" charset="0"/>
                <a:cs typeface="Arial" panose="020B0604020202020204" pitchFamily="34" charset="0"/>
              </a:rPr>
              <a:t> </a:t>
            </a:r>
            <a:r>
              <a:rPr lang="ru-RU" sz="2400" dirty="0" err="1">
                <a:latin typeface="Arial" panose="020B0604020202020204" pitchFamily="34" charset="0"/>
                <a:cs typeface="Arial" panose="020B0604020202020204" pitchFamily="34" charset="0"/>
              </a:rPr>
              <a:t>жоспарлау</a:t>
            </a:r>
            <a:r>
              <a:rPr lang="ru-RU" sz="2400" dirty="0">
                <a:latin typeface="Arial" panose="020B0604020202020204" pitchFamily="34" charset="0"/>
                <a:cs typeface="Arial" panose="020B0604020202020204" pitchFamily="34" charset="0"/>
              </a:rPr>
              <a:t>» </a:t>
            </a:r>
            <a:r>
              <a:rPr lang="ru-RU" sz="2400" dirty="0" err="1">
                <a:latin typeface="Arial" panose="020B0604020202020204" pitchFamily="34" charset="0"/>
                <a:cs typeface="Arial" panose="020B0604020202020204" pitchFamily="34" charset="0"/>
              </a:rPr>
              <a:t>деп</a:t>
            </a:r>
            <a:r>
              <a:rPr lang="ru-RU" sz="2400" dirty="0">
                <a:latin typeface="Arial" panose="020B0604020202020204" pitchFamily="34" charset="0"/>
                <a:cs typeface="Arial" panose="020B0604020202020204" pitchFamily="34" charset="0"/>
              </a:rPr>
              <a:t> </a:t>
            </a:r>
            <a:r>
              <a:rPr lang="ru-RU" sz="2400" dirty="0" err="1">
                <a:latin typeface="Arial" panose="020B0604020202020204" pitchFamily="34" charset="0"/>
                <a:cs typeface="Arial" panose="020B0604020202020204" pitchFamily="34" charset="0"/>
              </a:rPr>
              <a:t>аталатын</a:t>
            </a:r>
            <a:r>
              <a:rPr lang="ru-RU" sz="2400" dirty="0">
                <a:latin typeface="Arial" panose="020B0604020202020204" pitchFamily="34" charset="0"/>
                <a:cs typeface="Arial" panose="020B0604020202020204" pitchFamily="34" charset="0"/>
              </a:rPr>
              <a:t> </a:t>
            </a:r>
            <a:r>
              <a:rPr lang="ru-RU" sz="2400" dirty="0" err="1">
                <a:latin typeface="Arial" panose="020B0604020202020204" pitchFamily="34" charset="0"/>
                <a:cs typeface="Arial" panose="020B0604020202020204" pitchFamily="34" charset="0"/>
              </a:rPr>
              <a:t>тағы</a:t>
            </a:r>
            <a:r>
              <a:rPr lang="ru-RU" sz="2400" dirty="0">
                <a:latin typeface="Arial" panose="020B0604020202020204" pitchFamily="34" charset="0"/>
                <a:cs typeface="Arial" panose="020B0604020202020204" pitchFamily="34" charset="0"/>
              </a:rPr>
              <a:t> </a:t>
            </a:r>
            <a:r>
              <a:rPr lang="ru-RU" sz="2400" dirty="0" err="1">
                <a:latin typeface="Arial" panose="020B0604020202020204" pitchFamily="34" charset="0"/>
                <a:cs typeface="Arial" panose="020B0604020202020204" pitchFamily="34" charset="0"/>
              </a:rPr>
              <a:t>бір</a:t>
            </a:r>
            <a:r>
              <a:rPr lang="ru-RU" sz="2400" dirty="0">
                <a:latin typeface="Arial" panose="020B0604020202020204" pitchFamily="34" charset="0"/>
                <a:cs typeface="Arial" panose="020B0604020202020204" pitchFamily="34" charset="0"/>
              </a:rPr>
              <a:t> </a:t>
            </a:r>
            <a:r>
              <a:rPr lang="ru-RU" sz="2400" dirty="0" err="1">
                <a:latin typeface="Arial" panose="020B0604020202020204" pitchFamily="34" charset="0"/>
                <a:cs typeface="Arial" panose="020B0604020202020204" pitchFamily="34" charset="0"/>
              </a:rPr>
              <a:t>маңызды</a:t>
            </a:r>
            <a:r>
              <a:rPr lang="ru-RU" sz="2400" dirty="0">
                <a:latin typeface="Arial" panose="020B0604020202020204" pitchFamily="34" charset="0"/>
                <a:cs typeface="Arial" panose="020B0604020202020204" pitchFamily="34" charset="0"/>
              </a:rPr>
              <a:t> процесс </a:t>
            </a:r>
            <a:r>
              <a:rPr lang="ru-RU" sz="2400" dirty="0" err="1">
                <a:latin typeface="Arial" panose="020B0604020202020204" pitchFamily="34" charset="0"/>
                <a:cs typeface="Arial" panose="020B0604020202020204" pitchFamily="34" charset="0"/>
              </a:rPr>
              <a:t>қиылысады</a:t>
            </a:r>
            <a:r>
              <a:rPr lang="ru-RU" sz="2400" dirty="0" smtClean="0">
                <a:latin typeface="Arial" panose="020B0604020202020204" pitchFamily="34" charset="0"/>
                <a:cs typeface="Arial" panose="020B0604020202020204" pitchFamily="34" charset="0"/>
              </a:rPr>
              <a:t>.</a:t>
            </a:r>
          </a:p>
          <a:p>
            <a:pPr marL="0" lvl="0" indent="0">
              <a:lnSpc>
                <a:spcPct val="100000"/>
              </a:lnSpc>
              <a:spcBef>
                <a:spcPts val="0"/>
              </a:spcBef>
              <a:buNone/>
            </a:pPr>
            <a:r>
              <a:rPr lang="ru-RU" sz="2400" b="1" dirty="0" err="1" smtClean="0">
                <a:latin typeface="Arial" panose="020B0604020202020204" pitchFamily="34" charset="0"/>
                <a:cs typeface="Arial" panose="020B0604020202020204" pitchFamily="34" charset="0"/>
              </a:rPr>
              <a:t>Салықты</a:t>
            </a:r>
            <a:r>
              <a:rPr lang="ru-RU" sz="2400" b="1" dirty="0" smtClean="0">
                <a:latin typeface="Arial" panose="020B0604020202020204" pitchFamily="34" charset="0"/>
                <a:cs typeface="Arial" panose="020B0604020202020204" pitchFamily="34" charset="0"/>
              </a:rPr>
              <a:t> </a:t>
            </a:r>
            <a:r>
              <a:rPr lang="ru-RU" sz="2400" b="1" dirty="0" err="1">
                <a:latin typeface="Arial" panose="020B0604020202020204" pitchFamily="34" charset="0"/>
                <a:cs typeface="Arial" panose="020B0604020202020204" pitchFamily="34" charset="0"/>
              </a:rPr>
              <a:t>жоспарлау</a:t>
            </a:r>
            <a:r>
              <a:rPr lang="ru-RU" sz="2400" b="1" dirty="0">
                <a:latin typeface="Arial" panose="020B0604020202020204" pitchFamily="34" charset="0"/>
                <a:cs typeface="Arial" panose="020B0604020202020204" pitchFamily="34" charset="0"/>
              </a:rPr>
              <a:t> </a:t>
            </a:r>
            <a:r>
              <a:rPr lang="ru-RU" sz="2400" dirty="0">
                <a:latin typeface="Arial" panose="020B0604020202020204" pitchFamily="34" charset="0"/>
                <a:cs typeface="Arial" panose="020B0604020202020204" pitchFamily="34" charset="0"/>
              </a:rPr>
              <a:t>– </a:t>
            </a:r>
            <a:r>
              <a:rPr lang="ru-RU" sz="2400" dirty="0" err="1">
                <a:latin typeface="Arial" panose="020B0604020202020204" pitchFamily="34" charset="0"/>
                <a:cs typeface="Arial" panose="020B0604020202020204" pitchFamily="34" charset="0"/>
              </a:rPr>
              <a:t>бұл</a:t>
            </a:r>
            <a:r>
              <a:rPr lang="ru-RU" sz="2400" dirty="0">
                <a:latin typeface="Arial" panose="020B0604020202020204" pitchFamily="34" charset="0"/>
                <a:cs typeface="Arial" panose="020B0604020202020204" pitchFamily="34" charset="0"/>
              </a:rPr>
              <a:t> </a:t>
            </a:r>
            <a:r>
              <a:rPr lang="ru-RU" sz="2400" dirty="0" err="1">
                <a:latin typeface="Arial" panose="020B0604020202020204" pitchFamily="34" charset="0"/>
                <a:cs typeface="Arial" panose="020B0604020202020204" pitchFamily="34" charset="0"/>
              </a:rPr>
              <a:t>қазынаға</a:t>
            </a:r>
            <a:r>
              <a:rPr lang="ru-RU" sz="2400" dirty="0">
                <a:latin typeface="Arial" panose="020B0604020202020204" pitchFamily="34" charset="0"/>
                <a:cs typeface="Arial" panose="020B0604020202020204" pitchFamily="34" charset="0"/>
              </a:rPr>
              <a:t> </a:t>
            </a:r>
            <a:r>
              <a:rPr lang="ru-RU" sz="2400" dirty="0" err="1">
                <a:latin typeface="Arial" panose="020B0604020202020204" pitchFamily="34" charset="0"/>
                <a:cs typeface="Arial" panose="020B0604020202020204" pitchFamily="34" charset="0"/>
              </a:rPr>
              <a:t>түсетін</a:t>
            </a:r>
            <a:r>
              <a:rPr lang="ru-RU" sz="2400" dirty="0">
                <a:latin typeface="Arial" panose="020B0604020202020204" pitchFamily="34" charset="0"/>
                <a:cs typeface="Arial" panose="020B0604020202020204" pitchFamily="34" charset="0"/>
              </a:rPr>
              <a:t> </a:t>
            </a:r>
            <a:r>
              <a:rPr lang="ru-RU" sz="2400" dirty="0" err="1">
                <a:latin typeface="Arial" panose="020B0604020202020204" pitchFamily="34" charset="0"/>
                <a:cs typeface="Arial" panose="020B0604020202020204" pitchFamily="34" charset="0"/>
              </a:rPr>
              <a:t>салық</a:t>
            </a:r>
            <a:r>
              <a:rPr lang="ru-RU" sz="2400" dirty="0">
                <a:latin typeface="Arial" panose="020B0604020202020204" pitchFamily="34" charset="0"/>
                <a:cs typeface="Arial" panose="020B0604020202020204" pitchFamily="34" charset="0"/>
              </a:rPr>
              <a:t> </a:t>
            </a:r>
            <a:r>
              <a:rPr lang="ru-RU" sz="2400" dirty="0" err="1">
                <a:latin typeface="Arial" panose="020B0604020202020204" pitchFamily="34" charset="0"/>
                <a:cs typeface="Arial" panose="020B0604020202020204" pitchFamily="34" charset="0"/>
              </a:rPr>
              <a:t>шегерімдерінің</a:t>
            </a:r>
            <a:r>
              <a:rPr lang="ru-RU" sz="2400" dirty="0">
                <a:latin typeface="Arial" panose="020B0604020202020204" pitchFamily="34" charset="0"/>
                <a:cs typeface="Arial" panose="020B0604020202020204" pitchFamily="34" charset="0"/>
              </a:rPr>
              <a:t> </a:t>
            </a:r>
            <a:r>
              <a:rPr lang="ru-RU" sz="2400" dirty="0" err="1">
                <a:latin typeface="Arial" panose="020B0604020202020204" pitchFamily="34" charset="0"/>
                <a:cs typeface="Arial" panose="020B0604020202020204" pitchFamily="34" charset="0"/>
              </a:rPr>
              <a:t>нақты</a:t>
            </a:r>
            <a:r>
              <a:rPr lang="ru-RU" sz="2400" dirty="0">
                <a:latin typeface="Arial" panose="020B0604020202020204" pitchFamily="34" charset="0"/>
                <a:cs typeface="Arial" panose="020B0604020202020204" pitchFamily="34" charset="0"/>
              </a:rPr>
              <a:t> </a:t>
            </a:r>
            <a:r>
              <a:rPr lang="ru-RU" sz="2400" dirty="0" err="1">
                <a:latin typeface="Arial" panose="020B0604020202020204" pitchFamily="34" charset="0"/>
                <a:cs typeface="Arial" panose="020B0604020202020204" pitchFamily="34" charset="0"/>
              </a:rPr>
              <a:t>мөлшерін</a:t>
            </a:r>
            <a:r>
              <a:rPr lang="ru-RU" sz="2400" dirty="0">
                <a:latin typeface="Arial" panose="020B0604020202020204" pitchFamily="34" charset="0"/>
                <a:cs typeface="Arial" panose="020B0604020202020204" pitchFamily="34" charset="0"/>
              </a:rPr>
              <a:t> </a:t>
            </a:r>
            <a:r>
              <a:rPr lang="ru-RU" sz="2400" dirty="0" err="1">
                <a:latin typeface="Arial" panose="020B0604020202020204" pitchFamily="34" charset="0"/>
                <a:cs typeface="Arial" panose="020B0604020202020204" pitchFamily="34" charset="0"/>
              </a:rPr>
              <a:t>белгілеуден</a:t>
            </a:r>
            <a:r>
              <a:rPr lang="ru-RU" sz="2400" dirty="0">
                <a:latin typeface="Arial" panose="020B0604020202020204" pitchFamily="34" charset="0"/>
                <a:cs typeface="Arial" panose="020B0604020202020204" pitchFamily="34" charset="0"/>
              </a:rPr>
              <a:t>, осы </a:t>
            </a:r>
            <a:r>
              <a:rPr lang="ru-RU" sz="2400" dirty="0" err="1">
                <a:latin typeface="Arial" panose="020B0604020202020204" pitchFamily="34" charset="0"/>
                <a:cs typeface="Arial" panose="020B0604020202020204" pitchFamily="34" charset="0"/>
              </a:rPr>
              <a:t>процесті</a:t>
            </a:r>
            <a:r>
              <a:rPr lang="ru-RU" sz="2400" dirty="0">
                <a:latin typeface="Arial" panose="020B0604020202020204" pitchFamily="34" charset="0"/>
                <a:cs typeface="Arial" panose="020B0604020202020204" pitchFamily="34" charset="0"/>
              </a:rPr>
              <a:t> </a:t>
            </a:r>
            <a:r>
              <a:rPr lang="ru-RU" sz="2400" dirty="0" err="1">
                <a:latin typeface="Arial" panose="020B0604020202020204" pitchFamily="34" charset="0"/>
                <a:cs typeface="Arial" panose="020B0604020202020204" pitchFamily="34" charset="0"/>
              </a:rPr>
              <a:t>кәсіпорынның</a:t>
            </a:r>
            <a:r>
              <a:rPr lang="ru-RU" sz="2400" dirty="0">
                <a:latin typeface="Arial" panose="020B0604020202020204" pitchFamily="34" charset="0"/>
                <a:cs typeface="Arial" panose="020B0604020202020204" pitchFamily="34" charset="0"/>
              </a:rPr>
              <a:t> </a:t>
            </a:r>
            <a:r>
              <a:rPr lang="ru-RU" sz="2400" dirty="0" err="1">
                <a:latin typeface="Arial" panose="020B0604020202020204" pitchFamily="34" charset="0"/>
                <a:cs typeface="Arial" panose="020B0604020202020204" pitchFamily="34" charset="0"/>
              </a:rPr>
              <a:t>шаруашылық</a:t>
            </a:r>
            <a:r>
              <a:rPr lang="ru-RU" sz="2400" dirty="0">
                <a:latin typeface="Arial" panose="020B0604020202020204" pitchFamily="34" charset="0"/>
                <a:cs typeface="Arial" panose="020B0604020202020204" pitchFamily="34" charset="0"/>
              </a:rPr>
              <a:t> </a:t>
            </a:r>
            <a:r>
              <a:rPr lang="ru-RU" sz="2400" dirty="0" err="1">
                <a:latin typeface="Arial" panose="020B0604020202020204" pitchFamily="34" charset="0"/>
                <a:cs typeface="Arial" panose="020B0604020202020204" pitchFamily="34" charset="0"/>
              </a:rPr>
              <a:t>қызметімен</a:t>
            </a:r>
            <a:r>
              <a:rPr lang="ru-RU" sz="2400" dirty="0">
                <a:latin typeface="Arial" panose="020B0604020202020204" pitchFamily="34" charset="0"/>
                <a:cs typeface="Arial" panose="020B0604020202020204" pitchFamily="34" charset="0"/>
              </a:rPr>
              <a:t> </a:t>
            </a:r>
            <a:r>
              <a:rPr lang="ru-RU" sz="2400" dirty="0" err="1">
                <a:latin typeface="Arial" panose="020B0604020202020204" pitchFamily="34" charset="0"/>
                <a:cs typeface="Arial" panose="020B0604020202020204" pitchFamily="34" charset="0"/>
              </a:rPr>
              <a:t>салыстыру</a:t>
            </a:r>
            <a:r>
              <a:rPr lang="ru-RU" sz="2400" dirty="0">
                <a:latin typeface="Arial" panose="020B0604020202020204" pitchFamily="34" charset="0"/>
                <a:cs typeface="Arial" panose="020B0604020202020204" pitchFamily="34" charset="0"/>
              </a:rPr>
              <a:t> </a:t>
            </a:r>
            <a:r>
              <a:rPr lang="ru-RU" sz="2400" dirty="0" err="1">
                <a:latin typeface="Arial" panose="020B0604020202020204" pitchFamily="34" charset="0"/>
                <a:cs typeface="Arial" panose="020B0604020202020204" pitchFamily="34" charset="0"/>
              </a:rPr>
              <a:t>кезінде</a:t>
            </a:r>
            <a:r>
              <a:rPr lang="ru-RU" sz="2400" dirty="0">
                <a:latin typeface="Arial" panose="020B0604020202020204" pitchFamily="34" charset="0"/>
                <a:cs typeface="Arial" panose="020B0604020202020204" pitchFamily="34" charset="0"/>
              </a:rPr>
              <a:t> </a:t>
            </a:r>
            <a:r>
              <a:rPr lang="ru-RU" sz="2400" dirty="0" err="1">
                <a:latin typeface="Arial" panose="020B0604020202020204" pitchFamily="34" charset="0"/>
                <a:cs typeface="Arial" panose="020B0604020202020204" pitchFamily="34" charset="0"/>
              </a:rPr>
              <a:t>оларды</a:t>
            </a:r>
            <a:r>
              <a:rPr lang="ru-RU" sz="2400" dirty="0">
                <a:latin typeface="Arial" panose="020B0604020202020204" pitchFamily="34" charset="0"/>
                <a:cs typeface="Arial" panose="020B0604020202020204" pitchFamily="34" charset="0"/>
              </a:rPr>
              <a:t> </a:t>
            </a:r>
            <a:r>
              <a:rPr lang="ru-RU" sz="2400" dirty="0" err="1">
                <a:latin typeface="Arial" panose="020B0604020202020204" pitchFamily="34" charset="0"/>
                <a:cs typeface="Arial" panose="020B0604020202020204" pitchFamily="34" charset="0"/>
              </a:rPr>
              <a:t>енгізудің</a:t>
            </a:r>
            <a:r>
              <a:rPr lang="ru-RU" sz="2400" dirty="0">
                <a:latin typeface="Arial" panose="020B0604020202020204" pitchFamily="34" charset="0"/>
                <a:cs typeface="Arial" panose="020B0604020202020204" pitchFamily="34" charset="0"/>
              </a:rPr>
              <a:t> </a:t>
            </a:r>
            <a:r>
              <a:rPr lang="ru-RU" sz="2400" dirty="0" err="1">
                <a:latin typeface="Arial" panose="020B0604020202020204" pitchFamily="34" charset="0"/>
                <a:cs typeface="Arial" panose="020B0604020202020204" pitchFamily="34" charset="0"/>
              </a:rPr>
              <a:t>нақты</a:t>
            </a:r>
            <a:r>
              <a:rPr lang="ru-RU" sz="2400" dirty="0">
                <a:latin typeface="Arial" panose="020B0604020202020204" pitchFamily="34" charset="0"/>
                <a:cs typeface="Arial" panose="020B0604020202020204" pitchFamily="34" charset="0"/>
              </a:rPr>
              <a:t> </a:t>
            </a:r>
            <a:r>
              <a:rPr lang="ru-RU" sz="2400" dirty="0" err="1">
                <a:latin typeface="Arial" panose="020B0604020202020204" pitchFamily="34" charset="0"/>
                <a:cs typeface="Arial" panose="020B0604020202020204" pitchFamily="34" charset="0"/>
              </a:rPr>
              <a:t>кестесін</a:t>
            </a:r>
            <a:r>
              <a:rPr lang="ru-RU" sz="2400" dirty="0">
                <a:latin typeface="Arial" panose="020B0604020202020204" pitchFamily="34" charset="0"/>
                <a:cs typeface="Arial" panose="020B0604020202020204" pitchFamily="34" charset="0"/>
              </a:rPr>
              <a:t> </a:t>
            </a:r>
            <a:r>
              <a:rPr lang="ru-RU" sz="2400" dirty="0" err="1">
                <a:latin typeface="Arial" panose="020B0604020202020204" pitchFamily="34" charset="0"/>
                <a:cs typeface="Arial" panose="020B0604020202020204" pitchFamily="34" charset="0"/>
              </a:rPr>
              <a:t>қалыптастырудан</a:t>
            </a:r>
            <a:r>
              <a:rPr lang="ru-RU" sz="2400" dirty="0">
                <a:latin typeface="Arial" panose="020B0604020202020204" pitchFamily="34" charset="0"/>
                <a:cs typeface="Arial" panose="020B0604020202020204" pitchFamily="34" charset="0"/>
              </a:rPr>
              <a:t> </a:t>
            </a:r>
            <a:r>
              <a:rPr lang="ru-RU" sz="2400" dirty="0" err="1">
                <a:latin typeface="Arial" panose="020B0604020202020204" pitchFamily="34" charset="0"/>
                <a:cs typeface="Arial" panose="020B0604020202020204" pitchFamily="34" charset="0"/>
              </a:rPr>
              <a:t>тұратын</a:t>
            </a:r>
            <a:r>
              <a:rPr lang="ru-RU" sz="2400" dirty="0">
                <a:latin typeface="Arial" panose="020B0604020202020204" pitchFamily="34" charset="0"/>
                <a:cs typeface="Arial" panose="020B0604020202020204" pitchFamily="34" charset="0"/>
              </a:rPr>
              <a:t> </a:t>
            </a:r>
            <a:r>
              <a:rPr lang="ru-RU" sz="2400" dirty="0" err="1">
                <a:latin typeface="Arial" panose="020B0604020202020204" pitchFamily="34" charset="0"/>
                <a:cs typeface="Arial" panose="020B0604020202020204" pitchFamily="34" charset="0"/>
              </a:rPr>
              <a:t>салықты</a:t>
            </a:r>
            <a:r>
              <a:rPr lang="ru-RU" sz="2400" dirty="0">
                <a:latin typeface="Arial" panose="020B0604020202020204" pitchFamily="34" charset="0"/>
                <a:cs typeface="Arial" panose="020B0604020202020204" pitchFamily="34" charset="0"/>
              </a:rPr>
              <a:t> </a:t>
            </a:r>
            <a:r>
              <a:rPr lang="ru-RU" sz="2400" dirty="0" err="1">
                <a:latin typeface="Arial" panose="020B0604020202020204" pitchFamily="34" charset="0"/>
                <a:cs typeface="Arial" panose="020B0604020202020204" pitchFamily="34" charset="0"/>
              </a:rPr>
              <a:t>оңтайландырудың</a:t>
            </a:r>
            <a:r>
              <a:rPr lang="ru-RU" sz="2400" dirty="0">
                <a:latin typeface="Arial" panose="020B0604020202020204" pitchFamily="34" charset="0"/>
                <a:cs typeface="Arial" panose="020B0604020202020204" pitchFamily="34" charset="0"/>
              </a:rPr>
              <a:t> </a:t>
            </a:r>
            <a:r>
              <a:rPr lang="ru-RU" sz="2400" dirty="0" err="1">
                <a:latin typeface="Arial" panose="020B0604020202020204" pitchFamily="34" charset="0"/>
                <a:cs typeface="Arial" panose="020B0604020202020204" pitchFamily="34" charset="0"/>
              </a:rPr>
              <a:t>бір</a:t>
            </a:r>
            <a:r>
              <a:rPr lang="ru-RU" sz="2400" dirty="0">
                <a:latin typeface="Arial" panose="020B0604020202020204" pitchFamily="34" charset="0"/>
                <a:cs typeface="Arial" panose="020B0604020202020204" pitchFamily="34" charset="0"/>
              </a:rPr>
              <a:t> </a:t>
            </a:r>
            <a:r>
              <a:rPr lang="ru-RU" sz="2400" dirty="0" err="1">
                <a:latin typeface="Arial" panose="020B0604020202020204" pitchFamily="34" charset="0"/>
                <a:cs typeface="Arial" panose="020B0604020202020204" pitchFamily="34" charset="0"/>
              </a:rPr>
              <a:t>бөлігі</a:t>
            </a:r>
            <a:r>
              <a:rPr lang="ru-RU" sz="2400" dirty="0" smtClean="0">
                <a:latin typeface="Arial" panose="020B0604020202020204" pitchFamily="34" charset="0"/>
                <a:cs typeface="Arial" panose="020B0604020202020204" pitchFamily="34" charset="0"/>
              </a:rPr>
              <a:t>.</a:t>
            </a:r>
          </a:p>
          <a:p>
            <a:pPr marL="0" lvl="0" indent="0">
              <a:lnSpc>
                <a:spcPct val="100000"/>
              </a:lnSpc>
              <a:spcBef>
                <a:spcPts val="0"/>
              </a:spcBef>
              <a:buNone/>
            </a:pPr>
            <a:r>
              <a:rPr lang="ru-RU" sz="2400" dirty="0" err="1" smtClean="0">
                <a:latin typeface="Arial" panose="020B0604020202020204" pitchFamily="34" charset="0"/>
                <a:cs typeface="Arial" panose="020B0604020202020204" pitchFamily="34" charset="0"/>
              </a:rPr>
              <a:t>Салық</a:t>
            </a:r>
            <a:r>
              <a:rPr lang="ru-RU" sz="2400" dirty="0" smtClean="0">
                <a:latin typeface="Arial" panose="020B0604020202020204" pitchFamily="34" charset="0"/>
                <a:cs typeface="Arial" panose="020B0604020202020204" pitchFamily="34" charset="0"/>
              </a:rPr>
              <a:t> </a:t>
            </a:r>
            <a:r>
              <a:rPr lang="ru-RU" sz="2400" dirty="0" err="1">
                <a:latin typeface="Arial" panose="020B0604020202020204" pitchFamily="34" charset="0"/>
                <a:cs typeface="Arial" panose="020B0604020202020204" pitchFamily="34" charset="0"/>
              </a:rPr>
              <a:t>жоспарлау</a:t>
            </a:r>
            <a:r>
              <a:rPr lang="ru-RU" sz="2400" dirty="0">
                <a:latin typeface="Arial" panose="020B0604020202020204" pitchFamily="34" charset="0"/>
                <a:cs typeface="Arial" panose="020B0604020202020204" pitchFamily="34" charset="0"/>
              </a:rPr>
              <a:t> </a:t>
            </a:r>
            <a:r>
              <a:rPr lang="ru-RU" sz="2400" dirty="0" err="1">
                <a:latin typeface="Arial" panose="020B0604020202020204" pitchFamily="34" charset="0"/>
                <a:cs typeface="Arial" panose="020B0604020202020204" pitchFamily="34" charset="0"/>
              </a:rPr>
              <a:t>процесін</a:t>
            </a:r>
            <a:r>
              <a:rPr lang="ru-RU" sz="2400" dirty="0">
                <a:latin typeface="Arial" panose="020B0604020202020204" pitchFamily="34" charset="0"/>
                <a:cs typeface="Arial" panose="020B0604020202020204" pitchFamily="34" charset="0"/>
              </a:rPr>
              <a:t> </a:t>
            </a:r>
            <a:r>
              <a:rPr lang="ru-RU" sz="2400" dirty="0" err="1">
                <a:latin typeface="Arial" panose="020B0604020202020204" pitchFamily="34" charset="0"/>
                <a:cs typeface="Arial" panose="020B0604020202020204" pitchFamily="34" charset="0"/>
              </a:rPr>
              <a:t>келесі</a:t>
            </a:r>
            <a:r>
              <a:rPr lang="ru-RU" sz="2400" dirty="0">
                <a:latin typeface="Arial" panose="020B0604020202020204" pitchFamily="34" charset="0"/>
                <a:cs typeface="Arial" panose="020B0604020202020204" pitchFamily="34" charset="0"/>
              </a:rPr>
              <a:t> </a:t>
            </a:r>
            <a:r>
              <a:rPr lang="ru-RU" sz="2400" dirty="0" err="1">
                <a:latin typeface="Arial" panose="020B0604020202020204" pitchFamily="34" charset="0"/>
                <a:cs typeface="Arial" panose="020B0604020202020204" pitchFamily="34" charset="0"/>
              </a:rPr>
              <a:t>процедуралар</a:t>
            </a:r>
            <a:r>
              <a:rPr lang="ru-RU" sz="2400" dirty="0">
                <a:latin typeface="Arial" panose="020B0604020202020204" pitchFamily="34" charset="0"/>
                <a:cs typeface="Arial" panose="020B0604020202020204" pitchFamily="34" charset="0"/>
              </a:rPr>
              <a:t> </a:t>
            </a:r>
            <a:r>
              <a:rPr lang="ru-RU" sz="2400" dirty="0" err="1">
                <a:latin typeface="Arial" panose="020B0604020202020204" pitchFamily="34" charset="0"/>
                <a:cs typeface="Arial" panose="020B0604020202020204" pitchFamily="34" charset="0"/>
              </a:rPr>
              <a:t>тізбегі</a:t>
            </a:r>
            <a:r>
              <a:rPr lang="ru-RU" sz="2400" dirty="0">
                <a:latin typeface="Arial" panose="020B0604020202020204" pitchFamily="34" charset="0"/>
                <a:cs typeface="Arial" panose="020B0604020202020204" pitchFamily="34" charset="0"/>
              </a:rPr>
              <a:t> </a:t>
            </a:r>
            <a:r>
              <a:rPr lang="ru-RU" sz="2400" dirty="0" err="1">
                <a:latin typeface="Arial" panose="020B0604020202020204" pitchFamily="34" charset="0"/>
                <a:cs typeface="Arial" panose="020B0604020202020204" pitchFamily="34" charset="0"/>
              </a:rPr>
              <a:t>ретінде</a:t>
            </a:r>
            <a:r>
              <a:rPr lang="ru-RU" sz="2400" dirty="0">
                <a:latin typeface="Arial" panose="020B0604020202020204" pitchFamily="34" charset="0"/>
                <a:cs typeface="Arial" panose="020B0604020202020204" pitchFamily="34" charset="0"/>
              </a:rPr>
              <a:t> </a:t>
            </a:r>
            <a:r>
              <a:rPr lang="ru-RU" sz="2400" dirty="0" err="1">
                <a:latin typeface="Arial" panose="020B0604020202020204" pitchFamily="34" charset="0"/>
                <a:cs typeface="Arial" panose="020B0604020202020204" pitchFamily="34" charset="0"/>
              </a:rPr>
              <a:t>көрсетуге</a:t>
            </a:r>
            <a:r>
              <a:rPr lang="ru-RU" sz="2400" dirty="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болады</a:t>
            </a:r>
            <a:r>
              <a:rPr lang="ru-RU" sz="2400" dirty="0" smtClean="0">
                <a:latin typeface="Arial" panose="020B0604020202020204" pitchFamily="34" charset="0"/>
                <a:cs typeface="Arial" panose="020B0604020202020204" pitchFamily="34" charset="0"/>
              </a:rPr>
              <a:t>:</a:t>
            </a:r>
          </a:p>
          <a:p>
            <a:pPr lvl="0">
              <a:lnSpc>
                <a:spcPct val="100000"/>
              </a:lnSpc>
              <a:spcBef>
                <a:spcPts val="0"/>
              </a:spcBef>
              <a:buFont typeface="Wingdings" panose="05000000000000000000" pitchFamily="2" charset="2"/>
              <a:buChar char="Ø"/>
            </a:pPr>
            <a:r>
              <a:rPr lang="ru-RU" sz="2400" dirty="0" err="1" smtClean="0">
                <a:latin typeface="Arial" panose="020B0604020202020204" pitchFamily="34" charset="0"/>
                <a:cs typeface="Arial" panose="020B0604020202020204" pitchFamily="34" charset="0"/>
              </a:rPr>
              <a:t>Кәсіпорынның</a:t>
            </a:r>
            <a:r>
              <a:rPr lang="ru-RU" sz="2400" dirty="0" smtClean="0">
                <a:latin typeface="Arial" panose="020B0604020202020204" pitchFamily="34" charset="0"/>
                <a:cs typeface="Arial" panose="020B0604020202020204" pitchFamily="34" charset="0"/>
              </a:rPr>
              <a:t> </a:t>
            </a:r>
            <a:r>
              <a:rPr lang="ru-RU" sz="2400" dirty="0" err="1">
                <a:latin typeface="Arial" panose="020B0604020202020204" pitchFamily="34" charset="0"/>
                <a:cs typeface="Arial" panose="020B0604020202020204" pitchFamily="34" charset="0"/>
              </a:rPr>
              <a:t>ағымдағы</a:t>
            </a:r>
            <a:r>
              <a:rPr lang="ru-RU" sz="2400" dirty="0">
                <a:latin typeface="Arial" panose="020B0604020202020204" pitchFamily="34" charset="0"/>
                <a:cs typeface="Arial" panose="020B0604020202020204" pitchFamily="34" charset="0"/>
              </a:rPr>
              <a:t> </a:t>
            </a:r>
            <a:r>
              <a:rPr lang="ru-RU" sz="2400" dirty="0" err="1">
                <a:latin typeface="Arial" panose="020B0604020202020204" pitchFamily="34" charset="0"/>
                <a:cs typeface="Arial" panose="020B0604020202020204" pitchFamily="34" charset="0"/>
              </a:rPr>
              <a:t>қызметін</a:t>
            </a:r>
            <a:r>
              <a:rPr lang="ru-RU" sz="2400" dirty="0">
                <a:latin typeface="Arial" panose="020B0604020202020204" pitchFamily="34" charset="0"/>
                <a:cs typeface="Arial" panose="020B0604020202020204" pitchFamily="34" charset="0"/>
              </a:rPr>
              <a:t> </a:t>
            </a:r>
            <a:r>
              <a:rPr lang="ru-RU" sz="2400" dirty="0" err="1">
                <a:latin typeface="Arial" panose="020B0604020202020204" pitchFamily="34" charset="0"/>
                <a:cs typeface="Arial" panose="020B0604020202020204" pitchFamily="34" charset="0"/>
              </a:rPr>
              <a:t>талдау</a:t>
            </a:r>
            <a:r>
              <a:rPr lang="ru-RU" sz="2400" dirty="0" smtClean="0">
                <a:latin typeface="Arial" panose="020B0604020202020204" pitchFamily="34" charset="0"/>
                <a:cs typeface="Arial" panose="020B0604020202020204" pitchFamily="34" charset="0"/>
              </a:rPr>
              <a:t>;</a:t>
            </a:r>
          </a:p>
          <a:p>
            <a:pPr lvl="0">
              <a:lnSpc>
                <a:spcPct val="100000"/>
              </a:lnSpc>
              <a:spcBef>
                <a:spcPts val="0"/>
              </a:spcBef>
              <a:buFont typeface="Wingdings" panose="05000000000000000000" pitchFamily="2" charset="2"/>
              <a:buChar char="Ø"/>
            </a:pPr>
            <a:r>
              <a:rPr lang="ru-RU" sz="2400" dirty="0" err="1" smtClean="0">
                <a:latin typeface="Arial" panose="020B0604020202020204" pitchFamily="34" charset="0"/>
                <a:cs typeface="Arial" panose="020B0604020202020204" pitchFamily="34" charset="0"/>
              </a:rPr>
              <a:t>Негізгі</a:t>
            </a:r>
            <a:r>
              <a:rPr lang="ru-RU" sz="2400" dirty="0" smtClean="0">
                <a:latin typeface="Arial" panose="020B0604020202020204" pitchFamily="34" charset="0"/>
                <a:cs typeface="Arial" panose="020B0604020202020204" pitchFamily="34" charset="0"/>
              </a:rPr>
              <a:t> </a:t>
            </a:r>
            <a:r>
              <a:rPr lang="ru-RU" sz="2400" dirty="0" err="1">
                <a:latin typeface="Arial" panose="020B0604020202020204" pitchFamily="34" charset="0"/>
                <a:cs typeface="Arial" panose="020B0604020202020204" pitchFamily="34" charset="0"/>
              </a:rPr>
              <a:t>салық</a:t>
            </a:r>
            <a:r>
              <a:rPr lang="ru-RU" sz="2400" dirty="0">
                <a:latin typeface="Arial" panose="020B0604020202020204" pitchFamily="34" charset="0"/>
                <a:cs typeface="Arial" panose="020B0604020202020204" pitchFamily="34" charset="0"/>
              </a:rPr>
              <a:t> </a:t>
            </a:r>
            <a:r>
              <a:rPr lang="ru-RU" sz="2400" dirty="0" err="1">
                <a:latin typeface="Arial" panose="020B0604020202020204" pitchFamily="34" charset="0"/>
                <a:cs typeface="Arial" panose="020B0604020202020204" pitchFamily="34" charset="0"/>
              </a:rPr>
              <a:t>мәселелерін</a:t>
            </a:r>
            <a:r>
              <a:rPr lang="ru-RU" sz="2400" dirty="0">
                <a:latin typeface="Arial" panose="020B0604020202020204" pitchFamily="34" charset="0"/>
                <a:cs typeface="Arial" panose="020B0604020202020204" pitchFamily="34" charset="0"/>
              </a:rPr>
              <a:t> </a:t>
            </a:r>
            <a:r>
              <a:rPr lang="ru-RU" sz="2400" dirty="0" err="1">
                <a:latin typeface="Arial" panose="020B0604020202020204" pitchFamily="34" charset="0"/>
                <a:cs typeface="Arial" panose="020B0604020202020204" pitchFamily="34" charset="0"/>
              </a:rPr>
              <a:t>анықтау</a:t>
            </a:r>
            <a:r>
              <a:rPr lang="ru-RU" sz="2400" dirty="0" smtClean="0">
                <a:latin typeface="Arial" panose="020B0604020202020204" pitchFamily="34" charset="0"/>
                <a:cs typeface="Arial" panose="020B0604020202020204" pitchFamily="34" charset="0"/>
              </a:rPr>
              <a:t>;</a:t>
            </a:r>
          </a:p>
          <a:p>
            <a:pPr lvl="0">
              <a:lnSpc>
                <a:spcPct val="100000"/>
              </a:lnSpc>
              <a:spcBef>
                <a:spcPts val="0"/>
              </a:spcBef>
              <a:buFont typeface="Wingdings" panose="05000000000000000000" pitchFamily="2" charset="2"/>
              <a:buChar char="Ø"/>
            </a:pPr>
            <a:r>
              <a:rPr lang="ru-RU" sz="2400" dirty="0" err="1" smtClean="0">
                <a:latin typeface="Arial" panose="020B0604020202020204" pitchFamily="34" charset="0"/>
                <a:cs typeface="Arial" panose="020B0604020202020204" pitchFamily="34" charset="0"/>
              </a:rPr>
              <a:t>Оңтайлы</a:t>
            </a:r>
            <a:r>
              <a:rPr lang="ru-RU" sz="2400" dirty="0" smtClean="0">
                <a:latin typeface="Arial" panose="020B0604020202020204" pitchFamily="34" charset="0"/>
                <a:cs typeface="Arial" panose="020B0604020202020204" pitchFamily="34" charset="0"/>
              </a:rPr>
              <a:t> </a:t>
            </a:r>
            <a:r>
              <a:rPr lang="ru-RU" sz="2400" dirty="0" err="1">
                <a:latin typeface="Arial" panose="020B0604020202020204" pitchFamily="34" charset="0"/>
                <a:cs typeface="Arial" panose="020B0604020202020204" pitchFamily="34" charset="0"/>
              </a:rPr>
              <a:t>салық</a:t>
            </a:r>
            <a:r>
              <a:rPr lang="ru-RU" sz="2400" dirty="0">
                <a:latin typeface="Arial" panose="020B0604020202020204" pitchFamily="34" charset="0"/>
                <a:cs typeface="Arial" panose="020B0604020202020204" pitchFamily="34" charset="0"/>
              </a:rPr>
              <a:t> </a:t>
            </a:r>
            <a:r>
              <a:rPr lang="ru-RU" sz="2400" dirty="0" err="1">
                <a:latin typeface="Arial" panose="020B0604020202020204" pitchFamily="34" charset="0"/>
                <a:cs typeface="Arial" panose="020B0604020202020204" pitchFamily="34" charset="0"/>
              </a:rPr>
              <a:t>схемаларын</a:t>
            </a:r>
            <a:r>
              <a:rPr lang="ru-RU" sz="2400" dirty="0">
                <a:latin typeface="Arial" panose="020B0604020202020204" pitchFamily="34" charset="0"/>
                <a:cs typeface="Arial" panose="020B0604020202020204" pitchFamily="34" charset="0"/>
              </a:rPr>
              <a:t> </a:t>
            </a:r>
            <a:r>
              <a:rPr lang="ru-RU" sz="2400" dirty="0" err="1">
                <a:latin typeface="Arial" panose="020B0604020202020204" pitchFamily="34" charset="0"/>
                <a:cs typeface="Arial" panose="020B0604020202020204" pitchFamily="34" charset="0"/>
              </a:rPr>
              <a:t>қалыптастыру</a:t>
            </a:r>
            <a:r>
              <a:rPr lang="ru-RU" sz="2400" dirty="0">
                <a:latin typeface="Arial" panose="020B0604020202020204" pitchFamily="34" charset="0"/>
                <a:cs typeface="Arial" panose="020B0604020202020204" pitchFamily="34" charset="0"/>
              </a:rPr>
              <a:t> </a:t>
            </a:r>
            <a:r>
              <a:rPr lang="ru-RU" sz="2400" dirty="0" err="1">
                <a:latin typeface="Arial" panose="020B0604020202020204" pitchFamily="34" charset="0"/>
                <a:cs typeface="Arial" panose="020B0604020202020204" pitchFamily="34" charset="0"/>
              </a:rPr>
              <a:t>және</a:t>
            </a:r>
            <a:r>
              <a:rPr lang="ru-RU" sz="2400" dirty="0">
                <a:latin typeface="Arial" panose="020B0604020202020204" pitchFamily="34" charset="0"/>
                <a:cs typeface="Arial" panose="020B0604020202020204" pitchFamily="34" charset="0"/>
              </a:rPr>
              <a:t> </a:t>
            </a:r>
            <a:r>
              <a:rPr lang="ru-RU" sz="2400" dirty="0" err="1">
                <a:latin typeface="Arial" panose="020B0604020202020204" pitchFamily="34" charset="0"/>
                <a:cs typeface="Arial" panose="020B0604020202020204" pitchFamily="34" charset="0"/>
              </a:rPr>
              <a:t>оларды</a:t>
            </a:r>
            <a:r>
              <a:rPr lang="ru-RU" sz="2400" dirty="0">
                <a:latin typeface="Arial" panose="020B0604020202020204" pitchFamily="34" charset="0"/>
                <a:cs typeface="Arial" panose="020B0604020202020204" pitchFamily="34" charset="0"/>
              </a:rPr>
              <a:t> </a:t>
            </a:r>
            <a:r>
              <a:rPr lang="ru-RU" sz="2400" dirty="0" err="1">
                <a:latin typeface="Arial" panose="020B0604020202020204" pitchFamily="34" charset="0"/>
                <a:cs typeface="Arial" panose="020B0604020202020204" pitchFamily="34" charset="0"/>
              </a:rPr>
              <a:t>қолдану</a:t>
            </a:r>
            <a:r>
              <a:rPr lang="ru-RU" sz="2400" dirty="0" smtClean="0">
                <a:latin typeface="Arial" panose="020B0604020202020204" pitchFamily="34" charset="0"/>
                <a:cs typeface="Arial" panose="020B0604020202020204" pitchFamily="34" charset="0"/>
              </a:rPr>
              <a:t>;</a:t>
            </a:r>
          </a:p>
          <a:p>
            <a:pPr lvl="0">
              <a:lnSpc>
                <a:spcPct val="100000"/>
              </a:lnSpc>
              <a:spcBef>
                <a:spcPts val="0"/>
              </a:spcBef>
              <a:buFont typeface="Wingdings" panose="05000000000000000000" pitchFamily="2" charset="2"/>
              <a:buChar char="Ø"/>
            </a:pPr>
            <a:r>
              <a:rPr lang="ru-RU" sz="2400" dirty="0" err="1" smtClean="0">
                <a:latin typeface="Arial" panose="020B0604020202020204" pitchFamily="34" charset="0"/>
                <a:cs typeface="Arial" panose="020B0604020202020204" pitchFamily="34" charset="0"/>
              </a:rPr>
              <a:t>Салық</a:t>
            </a:r>
            <a:r>
              <a:rPr lang="ru-RU" sz="2400" dirty="0" smtClean="0">
                <a:latin typeface="Arial" panose="020B0604020202020204" pitchFamily="34" charset="0"/>
                <a:cs typeface="Arial" panose="020B0604020202020204" pitchFamily="34" charset="0"/>
              </a:rPr>
              <a:t> </a:t>
            </a:r>
            <a:r>
              <a:rPr lang="ru-RU" sz="2400" dirty="0" err="1">
                <a:latin typeface="Arial" panose="020B0604020202020204" pitchFamily="34" charset="0"/>
                <a:cs typeface="Arial" panose="020B0604020202020204" pitchFamily="34" charset="0"/>
              </a:rPr>
              <a:t>заңнамасының</a:t>
            </a:r>
            <a:r>
              <a:rPr lang="ru-RU" sz="2400" dirty="0">
                <a:latin typeface="Arial" panose="020B0604020202020204" pitchFamily="34" charset="0"/>
                <a:cs typeface="Arial" panose="020B0604020202020204" pitchFamily="34" charset="0"/>
              </a:rPr>
              <a:t> </a:t>
            </a:r>
            <a:r>
              <a:rPr lang="ru-RU" sz="2400" dirty="0" err="1">
                <a:latin typeface="Arial" panose="020B0604020202020204" pitchFamily="34" charset="0"/>
                <a:cs typeface="Arial" panose="020B0604020202020204" pitchFamily="34" charset="0"/>
              </a:rPr>
              <a:t>тиісті</a:t>
            </a:r>
            <a:r>
              <a:rPr lang="ru-RU" sz="2400" dirty="0">
                <a:latin typeface="Arial" panose="020B0604020202020204" pitchFamily="34" charset="0"/>
                <a:cs typeface="Arial" panose="020B0604020202020204" pitchFamily="34" charset="0"/>
              </a:rPr>
              <a:t> </a:t>
            </a:r>
            <a:r>
              <a:rPr lang="ru-RU" sz="2400" dirty="0" err="1">
                <a:latin typeface="Arial" panose="020B0604020202020204" pitchFamily="34" charset="0"/>
                <a:cs typeface="Arial" panose="020B0604020202020204" pitchFamily="34" charset="0"/>
              </a:rPr>
              <a:t>баптарына</a:t>
            </a:r>
            <a:r>
              <a:rPr lang="ru-RU" sz="2400" dirty="0">
                <a:latin typeface="Arial" panose="020B0604020202020204" pitchFamily="34" charset="0"/>
                <a:cs typeface="Arial" panose="020B0604020202020204" pitchFamily="34" charset="0"/>
              </a:rPr>
              <a:t> </a:t>
            </a:r>
            <a:r>
              <a:rPr lang="ru-RU" sz="2400" dirty="0" err="1">
                <a:latin typeface="Arial" panose="020B0604020202020204" pitchFamily="34" charset="0"/>
                <a:cs typeface="Arial" panose="020B0604020202020204" pitchFamily="34" charset="0"/>
              </a:rPr>
              <a:t>сілтеме</a:t>
            </a:r>
            <a:r>
              <a:rPr lang="ru-RU" sz="2400" dirty="0">
                <a:latin typeface="Arial" panose="020B0604020202020204" pitchFamily="34" charset="0"/>
                <a:cs typeface="Arial" panose="020B0604020202020204" pitchFamily="34" charset="0"/>
              </a:rPr>
              <a:t> </a:t>
            </a:r>
            <a:r>
              <a:rPr lang="ru-RU" sz="2400" dirty="0" err="1">
                <a:latin typeface="Arial" panose="020B0604020202020204" pitchFamily="34" charset="0"/>
                <a:cs typeface="Arial" panose="020B0604020202020204" pitchFamily="34" charset="0"/>
              </a:rPr>
              <a:t>жасай</a:t>
            </a:r>
            <a:r>
              <a:rPr lang="ru-RU" sz="2400" dirty="0">
                <a:latin typeface="Arial" panose="020B0604020202020204" pitchFamily="34" charset="0"/>
                <a:cs typeface="Arial" panose="020B0604020202020204" pitchFamily="34" charset="0"/>
              </a:rPr>
              <a:t> </a:t>
            </a:r>
            <a:r>
              <a:rPr lang="ru-RU" sz="2400" dirty="0" err="1">
                <a:latin typeface="Arial" panose="020B0604020202020204" pitchFamily="34" charset="0"/>
                <a:cs typeface="Arial" panose="020B0604020202020204" pitchFamily="34" charset="0"/>
              </a:rPr>
              <a:t>отырып</a:t>
            </a:r>
            <a:r>
              <a:rPr lang="ru-RU" sz="2400" dirty="0">
                <a:latin typeface="Arial" panose="020B0604020202020204" pitchFamily="34" charset="0"/>
                <a:cs typeface="Arial" panose="020B0604020202020204" pitchFamily="34" charset="0"/>
              </a:rPr>
              <a:t>, </a:t>
            </a:r>
            <a:r>
              <a:rPr lang="ru-RU" sz="2400" dirty="0" err="1">
                <a:latin typeface="Arial" panose="020B0604020202020204" pitchFamily="34" charset="0"/>
                <a:cs typeface="Arial" panose="020B0604020202020204" pitchFamily="34" charset="0"/>
              </a:rPr>
              <a:t>нәтижелерді</a:t>
            </a:r>
            <a:r>
              <a:rPr lang="ru-RU" sz="2400" dirty="0">
                <a:latin typeface="Arial" panose="020B0604020202020204" pitchFamily="34" charset="0"/>
                <a:cs typeface="Arial" panose="020B0604020202020204" pitchFamily="34" charset="0"/>
              </a:rPr>
              <a:t> </a:t>
            </a:r>
            <a:r>
              <a:rPr lang="ru-RU" sz="2400" dirty="0" err="1">
                <a:latin typeface="Arial" panose="020B0604020202020204" pitchFamily="34" charset="0"/>
                <a:cs typeface="Arial" panose="020B0604020202020204" pitchFamily="34" charset="0"/>
              </a:rPr>
              <a:t>салық</a:t>
            </a:r>
            <a:r>
              <a:rPr lang="ru-RU" sz="2400" dirty="0">
                <a:latin typeface="Arial" panose="020B0604020202020204" pitchFamily="34" charset="0"/>
                <a:cs typeface="Arial" panose="020B0604020202020204" pitchFamily="34" charset="0"/>
              </a:rPr>
              <a:t> </a:t>
            </a:r>
            <a:r>
              <a:rPr lang="ru-RU" sz="2400" dirty="0" err="1">
                <a:latin typeface="Arial" panose="020B0604020202020204" pitchFamily="34" charset="0"/>
                <a:cs typeface="Arial" panose="020B0604020202020204" pitchFamily="34" charset="0"/>
              </a:rPr>
              <a:t>есептілігінде</a:t>
            </a:r>
            <a:r>
              <a:rPr lang="ru-RU" sz="2400" dirty="0">
                <a:latin typeface="Arial" panose="020B0604020202020204" pitchFamily="34" charset="0"/>
                <a:cs typeface="Arial" panose="020B0604020202020204" pitchFamily="34" charset="0"/>
              </a:rPr>
              <a:t> </a:t>
            </a:r>
            <a:r>
              <a:rPr lang="ru-RU" sz="2400" dirty="0" err="1">
                <a:latin typeface="Arial" panose="020B0604020202020204" pitchFamily="34" charset="0"/>
                <a:cs typeface="Arial" panose="020B0604020202020204" pitchFamily="34" charset="0"/>
              </a:rPr>
              <a:t>көрсету</a:t>
            </a:r>
            <a:r>
              <a:rPr lang="ru-RU" sz="2400" dirty="0" smtClean="0">
                <a:latin typeface="Arial" panose="020B0604020202020204" pitchFamily="34" charset="0"/>
                <a:cs typeface="Arial" panose="020B0604020202020204" pitchFamily="34" charset="0"/>
              </a:rPr>
              <a:t>.</a:t>
            </a:r>
          </a:p>
          <a:p>
            <a:pPr lvl="0">
              <a:lnSpc>
                <a:spcPct val="100000"/>
              </a:lnSpc>
              <a:spcBef>
                <a:spcPts val="0"/>
              </a:spcBef>
              <a:buFont typeface="Wingdings" panose="05000000000000000000" pitchFamily="2" charset="2"/>
              <a:buChar char="Ø"/>
            </a:pPr>
            <a:r>
              <a:rPr lang="ru-RU" sz="2400" dirty="0" err="1" smtClean="0">
                <a:latin typeface="Arial" panose="020B0604020202020204" pitchFamily="34" charset="0"/>
                <a:cs typeface="Arial" panose="020B0604020202020204" pitchFamily="34" charset="0"/>
              </a:rPr>
              <a:t>Жоғарыда</a:t>
            </a:r>
            <a:r>
              <a:rPr lang="ru-RU" sz="2400" dirty="0" smtClean="0">
                <a:latin typeface="Arial" panose="020B0604020202020204" pitchFamily="34" charset="0"/>
                <a:cs typeface="Arial" panose="020B0604020202020204" pitchFamily="34" charset="0"/>
              </a:rPr>
              <a:t> </a:t>
            </a:r>
            <a:r>
              <a:rPr lang="ru-RU" sz="2400" dirty="0" err="1">
                <a:latin typeface="Arial" panose="020B0604020202020204" pitchFamily="34" charset="0"/>
                <a:cs typeface="Arial" panose="020B0604020202020204" pitchFamily="34" charset="0"/>
              </a:rPr>
              <a:t>көрсетілген</a:t>
            </a:r>
            <a:r>
              <a:rPr lang="ru-RU" sz="2400" dirty="0">
                <a:latin typeface="Arial" panose="020B0604020202020204" pitchFamily="34" charset="0"/>
                <a:cs typeface="Arial" panose="020B0604020202020204" pitchFamily="34" charset="0"/>
              </a:rPr>
              <a:t> </a:t>
            </a:r>
            <a:r>
              <a:rPr lang="ru-RU" sz="2400" dirty="0" err="1">
                <a:latin typeface="Arial" panose="020B0604020202020204" pitchFamily="34" charset="0"/>
                <a:cs typeface="Arial" panose="020B0604020202020204" pitchFamily="34" charset="0"/>
              </a:rPr>
              <a:t>салықтық</a:t>
            </a:r>
            <a:r>
              <a:rPr lang="ru-RU" sz="2400" dirty="0">
                <a:latin typeface="Arial" panose="020B0604020202020204" pitchFamily="34" charset="0"/>
                <a:cs typeface="Arial" panose="020B0604020202020204" pitchFamily="34" charset="0"/>
              </a:rPr>
              <a:t> </a:t>
            </a:r>
            <a:r>
              <a:rPr lang="ru-RU" sz="2400" dirty="0" err="1">
                <a:latin typeface="Arial" panose="020B0604020202020204" pitchFamily="34" charset="0"/>
                <a:cs typeface="Arial" panose="020B0604020202020204" pitchFamily="34" charset="0"/>
              </a:rPr>
              <a:t>жоспарлау</a:t>
            </a:r>
            <a:r>
              <a:rPr lang="ru-RU" sz="2400" dirty="0">
                <a:latin typeface="Arial" panose="020B0604020202020204" pitchFamily="34" charset="0"/>
                <a:cs typeface="Arial" panose="020B0604020202020204" pitchFamily="34" charset="0"/>
              </a:rPr>
              <a:t> </a:t>
            </a:r>
            <a:r>
              <a:rPr lang="ru-RU" sz="2400" dirty="0" err="1">
                <a:latin typeface="Arial" panose="020B0604020202020204" pitchFamily="34" charset="0"/>
                <a:cs typeface="Arial" panose="020B0604020202020204" pitchFamily="34" charset="0"/>
              </a:rPr>
              <a:t>процесі</a:t>
            </a:r>
            <a:r>
              <a:rPr lang="ru-RU" sz="2400" dirty="0">
                <a:latin typeface="Arial" panose="020B0604020202020204" pitchFamily="34" charset="0"/>
                <a:cs typeface="Arial" panose="020B0604020202020204" pitchFamily="34" charset="0"/>
              </a:rPr>
              <a:t> </a:t>
            </a:r>
            <a:r>
              <a:rPr lang="ru-RU" sz="2400" dirty="0" err="1">
                <a:latin typeface="Arial" panose="020B0604020202020204" pitchFamily="34" charset="0"/>
                <a:cs typeface="Arial" panose="020B0604020202020204" pitchFamily="34" charset="0"/>
              </a:rPr>
              <a:t>кәсіпорында</a:t>
            </a:r>
            <a:r>
              <a:rPr lang="ru-RU" sz="2400" dirty="0">
                <a:latin typeface="Arial" panose="020B0604020202020204" pitchFamily="34" charset="0"/>
                <a:cs typeface="Arial" panose="020B0604020202020204" pitchFamily="34" charset="0"/>
              </a:rPr>
              <a:t> </a:t>
            </a:r>
            <a:r>
              <a:rPr lang="ru-RU" sz="2400" dirty="0" err="1">
                <a:latin typeface="Arial" panose="020B0604020202020204" pitchFamily="34" charset="0"/>
                <a:cs typeface="Arial" panose="020B0604020202020204" pitchFamily="34" charset="0"/>
              </a:rPr>
              <a:t>салықты</a:t>
            </a:r>
            <a:r>
              <a:rPr lang="ru-RU" sz="2400" dirty="0">
                <a:latin typeface="Arial" panose="020B0604020202020204" pitchFamily="34" charset="0"/>
                <a:cs typeface="Arial" panose="020B0604020202020204" pitchFamily="34" charset="0"/>
              </a:rPr>
              <a:t> </a:t>
            </a:r>
            <a:r>
              <a:rPr lang="ru-RU" sz="2400" dirty="0" err="1">
                <a:latin typeface="Arial" panose="020B0604020202020204" pitchFamily="34" charset="0"/>
                <a:cs typeface="Arial" panose="020B0604020202020204" pitchFamily="34" charset="0"/>
              </a:rPr>
              <a:t>оңтайландыруды</a:t>
            </a:r>
            <a:r>
              <a:rPr lang="ru-RU" sz="2400" dirty="0">
                <a:latin typeface="Arial" panose="020B0604020202020204" pitchFamily="34" charset="0"/>
                <a:cs typeface="Arial" panose="020B0604020202020204" pitchFamily="34" charset="0"/>
              </a:rPr>
              <a:t> </a:t>
            </a:r>
            <a:r>
              <a:rPr lang="ru-RU" sz="2400" dirty="0" err="1">
                <a:latin typeface="Arial" panose="020B0604020202020204" pitchFamily="34" charset="0"/>
                <a:cs typeface="Arial" panose="020B0604020202020204" pitchFamily="34" charset="0"/>
              </a:rPr>
              <a:t>тиімдірек</a:t>
            </a:r>
            <a:r>
              <a:rPr lang="ru-RU" sz="2400" dirty="0">
                <a:latin typeface="Arial" panose="020B0604020202020204" pitchFamily="34" charset="0"/>
                <a:cs typeface="Arial" panose="020B0604020202020204" pitchFamily="34" charset="0"/>
              </a:rPr>
              <a:t> </a:t>
            </a:r>
            <a:r>
              <a:rPr lang="ru-RU" sz="2400" dirty="0" err="1">
                <a:latin typeface="Arial" panose="020B0604020202020204" pitchFamily="34" charset="0"/>
                <a:cs typeface="Arial" panose="020B0604020202020204" pitchFamily="34" charset="0"/>
              </a:rPr>
              <a:t>қолдануға</a:t>
            </a:r>
            <a:r>
              <a:rPr lang="ru-RU" sz="2400" dirty="0">
                <a:latin typeface="Arial" panose="020B0604020202020204" pitchFamily="34" charset="0"/>
                <a:cs typeface="Arial" panose="020B0604020202020204" pitchFamily="34" charset="0"/>
              </a:rPr>
              <a:t> </a:t>
            </a:r>
            <a:r>
              <a:rPr lang="ru-RU" sz="2400" dirty="0" err="1">
                <a:latin typeface="Arial" panose="020B0604020202020204" pitchFamily="34" charset="0"/>
                <a:cs typeface="Arial" panose="020B0604020202020204" pitchFamily="34" charset="0"/>
              </a:rPr>
              <a:t>мүмкіндік</a:t>
            </a:r>
            <a:r>
              <a:rPr lang="ru-RU" sz="2400" dirty="0">
                <a:latin typeface="Arial" panose="020B0604020202020204" pitchFamily="34" charset="0"/>
                <a:cs typeface="Arial" panose="020B0604020202020204" pitchFamily="34" charset="0"/>
              </a:rPr>
              <a:t> </a:t>
            </a:r>
            <a:r>
              <a:rPr lang="ru-RU" sz="2400" dirty="0" err="1">
                <a:latin typeface="Arial" panose="020B0604020202020204" pitchFamily="34" charset="0"/>
                <a:cs typeface="Arial" panose="020B0604020202020204" pitchFamily="34" charset="0"/>
              </a:rPr>
              <a:t>береді</a:t>
            </a:r>
            <a:r>
              <a:rPr lang="ru-RU" sz="2400" dirty="0">
                <a:latin typeface="Arial" panose="020B0604020202020204" pitchFamily="34" charset="0"/>
                <a:cs typeface="Arial" panose="020B0604020202020204" pitchFamily="34" charset="0"/>
              </a:rPr>
              <a:t>.</a:t>
            </a:r>
            <a:endParaRPr lang="ru-RU"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126746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32115" y="257809"/>
            <a:ext cx="11233053" cy="1236883"/>
          </a:xfrm>
        </p:spPr>
        <p:txBody>
          <a:bodyPr>
            <a:normAutofit/>
          </a:bodyPr>
          <a:lstStyle/>
          <a:p>
            <a:pPr algn="ctr"/>
            <a:r>
              <a:rPr lang="ru-RU" sz="2400" b="1" dirty="0" err="1">
                <a:latin typeface="Arial" panose="020B0604020202020204" pitchFamily="34" charset="0"/>
                <a:cs typeface="Arial" panose="020B0604020202020204" pitchFamily="34" charset="0"/>
              </a:rPr>
              <a:t>Салықты</a:t>
            </a:r>
            <a:r>
              <a:rPr lang="ru-RU" sz="2400" b="1" dirty="0">
                <a:latin typeface="Arial" panose="020B0604020202020204" pitchFamily="34" charset="0"/>
                <a:cs typeface="Arial" panose="020B0604020202020204" pitchFamily="34" charset="0"/>
              </a:rPr>
              <a:t> </a:t>
            </a:r>
            <a:r>
              <a:rPr lang="ru-RU" sz="2400" b="1" dirty="0" err="1">
                <a:latin typeface="Arial" panose="020B0604020202020204" pitchFamily="34" charset="0"/>
                <a:cs typeface="Arial" panose="020B0604020202020204" pitchFamily="34" charset="0"/>
              </a:rPr>
              <a:t>оңтайландыру</a:t>
            </a:r>
            <a:r>
              <a:rPr lang="ru-RU" sz="2400" b="1" dirty="0">
                <a:latin typeface="Arial" panose="020B0604020202020204" pitchFamily="34" charset="0"/>
                <a:cs typeface="Arial" panose="020B0604020202020204" pitchFamily="34" charset="0"/>
              </a:rPr>
              <a:t> </a:t>
            </a:r>
            <a:r>
              <a:rPr lang="ru-RU" sz="2400" b="1" dirty="0" err="1">
                <a:latin typeface="Arial" panose="020B0604020202020204" pitchFamily="34" charset="0"/>
                <a:cs typeface="Arial" panose="020B0604020202020204" pitchFamily="34" charset="0"/>
              </a:rPr>
              <a:t>әдістері</a:t>
            </a:r>
            <a:r>
              <a:rPr lang="ru-RU" sz="2400" b="1" dirty="0">
                <a:latin typeface="Arial" panose="020B0604020202020204" pitchFamily="34" charset="0"/>
                <a:cs typeface="Arial" panose="020B0604020202020204" pitchFamily="34" charset="0"/>
              </a:rPr>
              <a:t> </a:t>
            </a:r>
            <a:r>
              <a:rPr lang="ru-RU" sz="2400" b="1" dirty="0" err="1">
                <a:latin typeface="Arial" panose="020B0604020202020204" pitchFamily="34" charset="0"/>
                <a:cs typeface="Arial" panose="020B0604020202020204" pitchFamily="34" charset="0"/>
              </a:rPr>
              <a:t>нақты</a:t>
            </a:r>
            <a:r>
              <a:rPr lang="ru-RU" sz="2400" b="1" dirty="0">
                <a:latin typeface="Arial" panose="020B0604020202020204" pitchFamily="34" charset="0"/>
                <a:cs typeface="Arial" panose="020B0604020202020204" pitchFamily="34" charset="0"/>
              </a:rPr>
              <a:t> </a:t>
            </a:r>
            <a:r>
              <a:rPr lang="ru-RU" sz="2400" b="1" dirty="0" err="1">
                <a:latin typeface="Arial" panose="020B0604020202020204" pitchFamily="34" charset="0"/>
                <a:cs typeface="Arial" panose="020B0604020202020204" pitchFamily="34" charset="0"/>
              </a:rPr>
              <a:t>жағдайға</a:t>
            </a:r>
            <a:r>
              <a:rPr lang="ru-RU" sz="2400" b="1" dirty="0">
                <a:latin typeface="Arial" panose="020B0604020202020204" pitchFamily="34" charset="0"/>
                <a:cs typeface="Arial" panose="020B0604020202020204" pitchFamily="34" charset="0"/>
              </a:rPr>
              <a:t> </a:t>
            </a:r>
            <a:r>
              <a:rPr lang="ru-RU" sz="2400" b="1" dirty="0" err="1">
                <a:latin typeface="Arial" panose="020B0604020202020204" pitchFamily="34" charset="0"/>
                <a:cs typeface="Arial" panose="020B0604020202020204" pitchFamily="34" charset="0"/>
              </a:rPr>
              <a:t>байланысты</a:t>
            </a:r>
            <a:r>
              <a:rPr lang="ru-RU" sz="2400" b="1" dirty="0">
                <a:latin typeface="Arial" panose="020B0604020202020204" pitchFamily="34" charset="0"/>
                <a:cs typeface="Arial" panose="020B0604020202020204" pitchFamily="34" charset="0"/>
              </a:rPr>
              <a:t> </a:t>
            </a:r>
            <a:r>
              <a:rPr lang="ru-RU" sz="2400" b="1" dirty="0" err="1">
                <a:latin typeface="Arial" panose="020B0604020202020204" pitchFamily="34" charset="0"/>
                <a:cs typeface="Arial" panose="020B0604020202020204" pitchFamily="34" charset="0"/>
              </a:rPr>
              <a:t>және</a:t>
            </a:r>
            <a:r>
              <a:rPr lang="ru-RU" sz="2400" b="1" dirty="0">
                <a:latin typeface="Arial" panose="020B0604020202020204" pitchFamily="34" charset="0"/>
                <a:cs typeface="Arial" panose="020B0604020202020204" pitchFamily="34" charset="0"/>
              </a:rPr>
              <a:t> </a:t>
            </a:r>
            <a:r>
              <a:rPr lang="ru-RU" sz="2400" b="1" dirty="0" err="1">
                <a:latin typeface="Arial" panose="020B0604020202020204" pitchFamily="34" charset="0"/>
                <a:cs typeface="Arial" panose="020B0604020202020204" pitchFamily="34" charset="0"/>
              </a:rPr>
              <a:t>ең</a:t>
            </a:r>
            <a:r>
              <a:rPr lang="ru-RU" sz="2400" b="1" dirty="0">
                <a:latin typeface="Arial" panose="020B0604020202020204" pitchFamily="34" charset="0"/>
                <a:cs typeface="Arial" panose="020B0604020202020204" pitchFamily="34" charset="0"/>
              </a:rPr>
              <a:t> </a:t>
            </a:r>
            <a:r>
              <a:rPr lang="ru-RU" sz="2400" b="1" dirty="0" err="1">
                <a:latin typeface="Arial" panose="020B0604020202020204" pitchFamily="34" charset="0"/>
                <a:cs typeface="Arial" panose="020B0604020202020204" pitchFamily="34" charset="0"/>
              </a:rPr>
              <a:t>алдымен</a:t>
            </a:r>
            <a:r>
              <a:rPr lang="ru-RU" sz="2400" b="1" dirty="0">
                <a:latin typeface="Arial" panose="020B0604020202020204" pitchFamily="34" charset="0"/>
                <a:cs typeface="Arial" panose="020B0604020202020204" pitchFamily="34" charset="0"/>
              </a:rPr>
              <a:t> </a:t>
            </a:r>
            <a:r>
              <a:rPr lang="ru-RU" sz="2400" b="1" dirty="0" err="1">
                <a:latin typeface="Arial" panose="020B0604020202020204" pitchFamily="34" charset="0"/>
                <a:cs typeface="Arial" panose="020B0604020202020204" pitchFamily="34" charset="0"/>
              </a:rPr>
              <a:t>келесі</a:t>
            </a:r>
            <a:r>
              <a:rPr lang="ru-RU" sz="2400" b="1" dirty="0">
                <a:latin typeface="Arial" panose="020B0604020202020204" pitchFamily="34" charset="0"/>
                <a:cs typeface="Arial" panose="020B0604020202020204" pitchFamily="34" charset="0"/>
              </a:rPr>
              <a:t> </a:t>
            </a:r>
            <a:r>
              <a:rPr lang="ru-RU" sz="2400" b="1" dirty="0" err="1">
                <a:latin typeface="Arial" panose="020B0604020202020204" pitchFamily="34" charset="0"/>
                <a:cs typeface="Arial" panose="020B0604020202020204" pitchFamily="34" charset="0"/>
              </a:rPr>
              <a:t>шарттар</a:t>
            </a:r>
            <a:r>
              <a:rPr lang="ru-RU" sz="2400" b="1" dirty="0">
                <a:latin typeface="Arial" panose="020B0604020202020204" pitchFamily="34" charset="0"/>
                <a:cs typeface="Arial" panose="020B0604020202020204" pitchFamily="34" charset="0"/>
              </a:rPr>
              <a:t> </a:t>
            </a:r>
            <a:r>
              <a:rPr lang="ru-RU" sz="2400" b="1" dirty="0" err="1">
                <a:latin typeface="Arial" panose="020B0604020202020204" pitchFamily="34" charset="0"/>
                <a:cs typeface="Arial" panose="020B0604020202020204" pitchFamily="34" charset="0"/>
              </a:rPr>
              <a:t>қарастырылады</a:t>
            </a:r>
            <a:r>
              <a:rPr lang="ru-RU" sz="2400" b="1" dirty="0">
                <a:latin typeface="Arial" panose="020B0604020202020204" pitchFamily="34" charset="0"/>
                <a:cs typeface="Arial" panose="020B0604020202020204" pitchFamily="34" charset="0"/>
              </a:rPr>
              <a:t> </a:t>
            </a:r>
            <a:r>
              <a:rPr lang="ru-RU" sz="2400" b="1" dirty="0" err="1">
                <a:latin typeface="Arial" panose="020B0604020202020204" pitchFamily="34" charset="0"/>
                <a:cs typeface="Arial" panose="020B0604020202020204" pitchFamily="34" charset="0"/>
              </a:rPr>
              <a:t>және</a:t>
            </a:r>
            <a:r>
              <a:rPr lang="ru-RU" sz="2400" b="1" dirty="0">
                <a:latin typeface="Arial" panose="020B0604020202020204" pitchFamily="34" charset="0"/>
                <a:cs typeface="Arial" panose="020B0604020202020204" pitchFamily="34" charset="0"/>
              </a:rPr>
              <a:t> </a:t>
            </a:r>
            <a:r>
              <a:rPr lang="ru-RU" sz="2400" b="1" dirty="0" err="1">
                <a:latin typeface="Arial" panose="020B0604020202020204" pitchFamily="34" charset="0"/>
                <a:cs typeface="Arial" panose="020B0604020202020204" pitchFamily="34" charset="0"/>
              </a:rPr>
              <a:t>ескеріледі</a:t>
            </a:r>
            <a:r>
              <a:rPr lang="ru-RU" sz="2400" b="1" dirty="0">
                <a:latin typeface="Arial" panose="020B0604020202020204" pitchFamily="34" charset="0"/>
                <a:cs typeface="Arial" panose="020B0604020202020204" pitchFamily="34" charset="0"/>
              </a:rPr>
              <a:t>:</a:t>
            </a:r>
            <a:br>
              <a:rPr lang="ru-RU" sz="2400" b="1" dirty="0">
                <a:latin typeface="Arial" panose="020B0604020202020204" pitchFamily="34" charset="0"/>
                <a:cs typeface="Arial" panose="020B0604020202020204" pitchFamily="34" charset="0"/>
              </a:rPr>
            </a:br>
            <a:endParaRPr lang="ru-RU" sz="2400" b="1" dirty="0"/>
          </a:p>
        </p:txBody>
      </p:sp>
      <p:sp>
        <p:nvSpPr>
          <p:cNvPr id="11" name="Объект 10"/>
          <p:cNvSpPr>
            <a:spLocks noGrp="1"/>
          </p:cNvSpPr>
          <p:nvPr>
            <p:ph idx="1"/>
          </p:nvPr>
        </p:nvSpPr>
        <p:spPr>
          <a:xfrm>
            <a:off x="267284" y="1714498"/>
            <a:ext cx="11837965" cy="3613639"/>
          </a:xfrm>
          <a:solidFill>
            <a:schemeClr val="accent3">
              <a:lumMod val="20000"/>
              <a:lumOff val="80000"/>
            </a:schemeClr>
          </a:solidFill>
        </p:spPr>
        <p:txBody>
          <a:bodyPr>
            <a:normAutofit/>
          </a:bodyPr>
          <a:lstStyle/>
          <a:p>
            <a:pPr>
              <a:buFont typeface="Wingdings" panose="05000000000000000000" pitchFamily="2" charset="2"/>
              <a:buChar char="Ø"/>
            </a:pPr>
            <a:r>
              <a:rPr lang="ru-RU" sz="2200" dirty="0">
                <a:latin typeface="Arial" panose="020B0604020202020204" pitchFamily="34" charset="0"/>
                <a:cs typeface="Arial" panose="020B0604020202020204" pitchFamily="34" charset="0"/>
              </a:rPr>
              <a:t>1) </a:t>
            </a:r>
            <a:r>
              <a:rPr lang="ru-RU" sz="2200" dirty="0" err="1">
                <a:latin typeface="Arial" panose="020B0604020202020204" pitchFamily="34" charset="0"/>
                <a:cs typeface="Arial" panose="020B0604020202020204" pitchFamily="34" charset="0"/>
              </a:rPr>
              <a:t>Қазақстанда</a:t>
            </a:r>
            <a:r>
              <a:rPr lang="ru-RU" sz="2200" dirty="0">
                <a:latin typeface="Arial" panose="020B0604020202020204" pitchFamily="34" charset="0"/>
                <a:cs typeface="Arial" panose="020B0604020202020204" pitchFamily="34" charset="0"/>
              </a:rPr>
              <a:t> </a:t>
            </a:r>
            <a:r>
              <a:rPr lang="ru-RU" sz="2200" dirty="0" err="1">
                <a:latin typeface="Arial" panose="020B0604020202020204" pitchFamily="34" charset="0"/>
                <a:cs typeface="Arial" panose="020B0604020202020204" pitchFamily="34" charset="0"/>
              </a:rPr>
              <a:t>кәсіпкерлікті</a:t>
            </a:r>
            <a:r>
              <a:rPr lang="ru-RU" sz="2200" dirty="0">
                <a:latin typeface="Arial" panose="020B0604020202020204" pitchFamily="34" charset="0"/>
                <a:cs typeface="Arial" panose="020B0604020202020204" pitchFamily="34" charset="0"/>
              </a:rPr>
              <a:t> </a:t>
            </a:r>
            <a:r>
              <a:rPr lang="ru-RU" sz="2200" dirty="0" err="1">
                <a:latin typeface="Arial" panose="020B0604020202020204" pitchFamily="34" charset="0"/>
                <a:cs typeface="Arial" panose="020B0604020202020204" pitchFamily="34" charset="0"/>
              </a:rPr>
              <a:t>жүргізудің</a:t>
            </a:r>
            <a:r>
              <a:rPr lang="ru-RU" sz="2200" dirty="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ұйымдық-құқықтық</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нысаны</a:t>
            </a:r>
            <a:r>
              <a:rPr lang="ru-RU" sz="2200" dirty="0" smtClean="0">
                <a:latin typeface="Arial" panose="020B0604020202020204" pitchFamily="34" charset="0"/>
                <a:cs typeface="Arial" panose="020B0604020202020204" pitchFamily="34" charset="0"/>
              </a:rPr>
              <a:t>.</a:t>
            </a:r>
          </a:p>
          <a:p>
            <a:pPr>
              <a:buFont typeface="Wingdings" panose="05000000000000000000" pitchFamily="2" charset="2"/>
              <a:buChar char="Ø"/>
            </a:pPr>
            <a:r>
              <a:rPr lang="ru-RU" sz="2200" dirty="0" smtClean="0">
                <a:latin typeface="Arial" panose="020B0604020202020204" pitchFamily="34" charset="0"/>
                <a:cs typeface="Arial" panose="020B0604020202020204" pitchFamily="34" charset="0"/>
              </a:rPr>
              <a:t>2) </a:t>
            </a:r>
            <a:r>
              <a:rPr lang="ru-RU" sz="2200" dirty="0" err="1" smtClean="0">
                <a:latin typeface="Arial" panose="020B0604020202020204" pitchFamily="34" charset="0"/>
                <a:cs typeface="Arial" panose="020B0604020202020204" pitchFamily="34" charset="0"/>
              </a:rPr>
              <a:t>Кәсіпорын</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қызметінің</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түрлері</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салық</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жеңілдіктері</a:t>
            </a:r>
            <a:r>
              <a:rPr lang="ru-RU" sz="2200" dirty="0" smtClean="0">
                <a:latin typeface="Arial" panose="020B0604020202020204" pitchFamily="34" charset="0"/>
                <a:cs typeface="Arial" panose="020B0604020202020204" pitchFamily="34" charset="0"/>
              </a:rPr>
              <a:t> мен </a:t>
            </a:r>
            <a:r>
              <a:rPr lang="ru-RU" sz="2200" dirty="0" err="1" smtClean="0">
                <a:latin typeface="Arial" panose="020B0604020202020204" pitchFamily="34" charset="0"/>
                <a:cs typeface="Arial" panose="020B0604020202020204" pitchFamily="34" charset="0"/>
              </a:rPr>
              <a:t>преференцияларды</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қолдану</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мүмкіндігіне</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байланысты</a:t>
            </a:r>
            <a:r>
              <a:rPr lang="ru-RU" sz="2200" dirty="0" smtClean="0">
                <a:latin typeface="Arial" panose="020B0604020202020204" pitchFamily="34" charset="0"/>
                <a:cs typeface="Arial" panose="020B0604020202020204" pitchFamily="34" charset="0"/>
              </a:rPr>
              <a:t>.</a:t>
            </a:r>
          </a:p>
          <a:p>
            <a:pPr>
              <a:buFont typeface="Wingdings" panose="05000000000000000000" pitchFamily="2" charset="2"/>
              <a:buChar char="Ø"/>
            </a:pPr>
            <a:r>
              <a:rPr lang="ru-RU" sz="2200" dirty="0" smtClean="0">
                <a:latin typeface="Arial" panose="020B0604020202020204" pitchFamily="34" charset="0"/>
                <a:cs typeface="Arial" panose="020B0604020202020204" pitchFamily="34" charset="0"/>
              </a:rPr>
              <a:t>3) </a:t>
            </a:r>
            <a:r>
              <a:rPr lang="ru-RU" sz="2200" dirty="0" err="1" smtClean="0">
                <a:latin typeface="Arial" panose="020B0604020202020204" pitchFamily="34" charset="0"/>
                <a:cs typeface="Arial" panose="020B0604020202020204" pitchFamily="34" charset="0"/>
              </a:rPr>
              <a:t>Кеден</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заңнамасы</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бойынша</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жеңілдіктерді</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көздейтін</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экономиканың</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басым</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секторларының</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тізбесі</a:t>
            </a:r>
            <a:r>
              <a:rPr lang="ru-RU" sz="2200" dirty="0" smtClean="0">
                <a:latin typeface="Arial" panose="020B0604020202020204" pitchFamily="34" charset="0"/>
                <a:cs typeface="Arial" panose="020B0604020202020204" pitchFamily="34" charset="0"/>
              </a:rPr>
              <a:t> бар.</a:t>
            </a:r>
          </a:p>
          <a:p>
            <a:pPr>
              <a:buFont typeface="Wingdings" panose="05000000000000000000" pitchFamily="2" charset="2"/>
              <a:buChar char="Ø"/>
            </a:pPr>
            <a:r>
              <a:rPr lang="ru-RU" sz="2200" dirty="0" smtClean="0">
                <a:latin typeface="Arial" panose="020B0604020202020204" pitchFamily="34" charset="0"/>
                <a:cs typeface="Arial" panose="020B0604020202020204" pitchFamily="34" charset="0"/>
              </a:rPr>
              <a:t>4) </a:t>
            </a:r>
            <a:r>
              <a:rPr lang="ru-RU" sz="2200" dirty="0" err="1" smtClean="0">
                <a:latin typeface="Arial" panose="020B0604020202020204" pitchFamily="34" charset="0"/>
                <a:cs typeface="Arial" panose="020B0604020202020204" pitchFamily="34" charset="0"/>
              </a:rPr>
              <a:t>Салық</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режимін</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қолдануда</a:t>
            </a:r>
            <a:r>
              <a:rPr lang="ru-RU" sz="2200" dirty="0" smtClean="0">
                <a:latin typeface="Arial" panose="020B0604020202020204" pitchFamily="34" charset="0"/>
                <a:cs typeface="Arial" panose="020B0604020202020204" pitchFamily="34" charset="0"/>
              </a:rPr>
              <a:t> </a:t>
            </a:r>
            <a:r>
              <a:rPr lang="ru-RU" sz="2200" dirty="0" err="1" smtClean="0">
                <a:latin typeface="Arial" panose="020B0604020202020204" pitchFamily="34" charset="0"/>
                <a:cs typeface="Arial" panose="020B0604020202020204" pitchFamily="34" charset="0"/>
              </a:rPr>
              <a:t>анықтау</a:t>
            </a:r>
            <a:endParaRPr lang="ru-RU" sz="2200" dirty="0"/>
          </a:p>
        </p:txBody>
      </p:sp>
      <p:sp>
        <p:nvSpPr>
          <p:cNvPr id="8" name="Объект 2">
            <a:extLst>
              <a:ext uri="{FF2B5EF4-FFF2-40B4-BE49-F238E27FC236}">
                <a16:creationId xmlns="" xmlns:a16="http://schemas.microsoft.com/office/drawing/2014/main" id="{C3DA49D4-DDE9-48F8-843F-B84FA365F194}"/>
              </a:ext>
            </a:extLst>
          </p:cNvPr>
          <p:cNvSpPr txBox="1">
            <a:spLocks/>
          </p:cNvSpPr>
          <p:nvPr/>
        </p:nvSpPr>
        <p:spPr>
          <a:xfrm>
            <a:off x="5301171" y="2086757"/>
            <a:ext cx="6890829" cy="5623560"/>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ru-RU" dirty="0"/>
          </a:p>
        </p:txBody>
      </p:sp>
    </p:spTree>
    <p:extLst>
      <p:ext uri="{BB962C8B-B14F-4D97-AF65-F5344CB8AC3E}">
        <p14:creationId xmlns:p14="http://schemas.microsoft.com/office/powerpoint/2010/main" val="168663995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377190" y="137160"/>
            <a:ext cx="11567160" cy="6446520"/>
          </a:xfrm>
          <a:solidFill>
            <a:schemeClr val="accent3">
              <a:lumMod val="20000"/>
              <a:lumOff val="80000"/>
            </a:schemeClr>
          </a:solidFill>
        </p:spPr>
        <p:txBody>
          <a:bodyPr>
            <a:normAutofit lnSpcReduction="10000"/>
          </a:bodyPr>
          <a:lstStyle/>
          <a:p>
            <a:pPr marL="0" indent="0" algn="ctr" eaLnBrk="0" fontAlgn="base" hangingPunct="0">
              <a:lnSpc>
                <a:spcPct val="100000"/>
              </a:lnSpc>
              <a:spcBef>
                <a:spcPct val="0"/>
              </a:spcBef>
              <a:spcAft>
                <a:spcPct val="0"/>
              </a:spcAft>
              <a:buNone/>
            </a:pPr>
            <a:r>
              <a:rPr lang="ru-RU" b="1" dirty="0" err="1">
                <a:solidFill>
                  <a:srgbClr val="000000"/>
                </a:solidFill>
                <a:latin typeface="Arial" panose="020B0604020202020204" pitchFamily="34" charset="0"/>
                <a:ea typeface="Times New Roman" pitchFamily="18" charset="0"/>
                <a:cs typeface="Arial" panose="020B0604020202020204" pitchFamily="34" charset="0"/>
              </a:rPr>
              <a:t>Қазіргі</a:t>
            </a:r>
            <a:r>
              <a:rPr lang="ru-RU" b="1" dirty="0">
                <a:solidFill>
                  <a:srgbClr val="000000"/>
                </a:solidFill>
                <a:latin typeface="Arial" panose="020B0604020202020204" pitchFamily="34" charset="0"/>
                <a:ea typeface="Times New Roman" pitchFamily="18" charset="0"/>
                <a:cs typeface="Arial" panose="020B0604020202020204" pitchFamily="34" charset="0"/>
              </a:rPr>
              <a:t> </a:t>
            </a:r>
            <a:r>
              <a:rPr lang="ru-RU" b="1" dirty="0" err="1">
                <a:solidFill>
                  <a:srgbClr val="000000"/>
                </a:solidFill>
                <a:latin typeface="Arial" panose="020B0604020202020204" pitchFamily="34" charset="0"/>
                <a:ea typeface="Times New Roman" pitchFamily="18" charset="0"/>
                <a:cs typeface="Arial" panose="020B0604020202020204" pitchFamily="34" charset="0"/>
              </a:rPr>
              <a:t>уақытта</a:t>
            </a:r>
            <a:r>
              <a:rPr lang="ru-RU" b="1" dirty="0">
                <a:solidFill>
                  <a:srgbClr val="000000"/>
                </a:solidFill>
                <a:latin typeface="Arial" panose="020B0604020202020204" pitchFamily="34" charset="0"/>
                <a:ea typeface="Times New Roman" pitchFamily="18" charset="0"/>
                <a:cs typeface="Arial" panose="020B0604020202020204" pitchFamily="34" charset="0"/>
              </a:rPr>
              <a:t> тек 6 режим бар</a:t>
            </a:r>
            <a:r>
              <a:rPr lang="ru-RU" b="1" dirty="0" smtClean="0">
                <a:solidFill>
                  <a:srgbClr val="000000"/>
                </a:solidFill>
                <a:latin typeface="Arial" panose="020B0604020202020204" pitchFamily="34" charset="0"/>
                <a:ea typeface="Times New Roman" pitchFamily="18" charset="0"/>
                <a:cs typeface="Arial" panose="020B0604020202020204" pitchFamily="34" charset="0"/>
              </a:rPr>
              <a:t>:</a:t>
            </a:r>
          </a:p>
          <a:p>
            <a:pPr marL="0" indent="0" algn="ctr" eaLnBrk="0" fontAlgn="base" hangingPunct="0">
              <a:lnSpc>
                <a:spcPct val="100000"/>
              </a:lnSpc>
              <a:spcBef>
                <a:spcPct val="0"/>
              </a:spcBef>
              <a:spcAft>
                <a:spcPct val="0"/>
              </a:spcAft>
              <a:buNone/>
            </a:pPr>
            <a:endParaRPr lang="ru-RU" b="1" dirty="0" smtClean="0">
              <a:solidFill>
                <a:srgbClr val="000000"/>
              </a:solidFill>
              <a:latin typeface="Arial" panose="020B0604020202020204" pitchFamily="34" charset="0"/>
              <a:ea typeface="Times New Roman" pitchFamily="18" charset="0"/>
              <a:cs typeface="Arial" panose="020B0604020202020204" pitchFamily="34" charset="0"/>
            </a:endParaRPr>
          </a:p>
          <a:p>
            <a:pPr algn="just" eaLnBrk="0" fontAlgn="base" hangingPunct="0">
              <a:lnSpc>
                <a:spcPct val="100000"/>
              </a:lnSpc>
              <a:spcBef>
                <a:spcPct val="0"/>
              </a:spcBef>
              <a:spcAft>
                <a:spcPct val="0"/>
              </a:spcAft>
              <a:buFont typeface="Wingdings" panose="05000000000000000000" pitchFamily="2" charset="2"/>
              <a:buChar char="Ø"/>
            </a:pPr>
            <a:r>
              <a:rPr lang="ru-RU" b="1" dirty="0" smtClean="0"/>
              <a:t>ЖБР</a:t>
            </a:r>
            <a:r>
              <a:rPr lang="en-US" b="1" dirty="0" smtClean="0"/>
              <a:t> </a:t>
            </a:r>
            <a:r>
              <a:rPr lang="en-US" b="1" dirty="0"/>
              <a:t>(</a:t>
            </a:r>
            <a:r>
              <a:rPr lang="ru-RU" b="1" dirty="0" err="1"/>
              <a:t>жалпы</a:t>
            </a:r>
            <a:r>
              <a:rPr lang="ru-RU" b="1" dirty="0"/>
              <a:t> </a:t>
            </a:r>
            <a:r>
              <a:rPr lang="ru-RU" b="1" dirty="0" err="1"/>
              <a:t>белгіленген</a:t>
            </a:r>
            <a:r>
              <a:rPr lang="ru-RU" b="1" dirty="0"/>
              <a:t> режим) </a:t>
            </a:r>
            <a:r>
              <a:rPr lang="ru-RU" dirty="0"/>
              <a:t>– </a:t>
            </a:r>
            <a:r>
              <a:rPr lang="ru-RU" dirty="0" err="1"/>
              <a:t>салықтар</a:t>
            </a:r>
            <a:r>
              <a:rPr lang="ru-RU" dirty="0"/>
              <a:t> </a:t>
            </a:r>
            <a:r>
              <a:rPr lang="ru-RU" dirty="0" err="1"/>
              <a:t>кірістер</a:t>
            </a:r>
            <a:r>
              <a:rPr lang="ru-RU" dirty="0"/>
              <a:t> мен </a:t>
            </a:r>
            <a:r>
              <a:rPr lang="ru-RU" dirty="0" err="1"/>
              <a:t>шығыстар</a:t>
            </a:r>
            <a:r>
              <a:rPr lang="ru-RU" dirty="0"/>
              <a:t> </a:t>
            </a:r>
            <a:r>
              <a:rPr lang="ru-RU" dirty="0" err="1"/>
              <a:t>арасындағы</a:t>
            </a:r>
            <a:r>
              <a:rPr lang="ru-RU" dirty="0"/>
              <a:t> </a:t>
            </a:r>
            <a:r>
              <a:rPr lang="ru-RU" dirty="0" err="1"/>
              <a:t>айырмадан</a:t>
            </a:r>
            <a:r>
              <a:rPr lang="ru-RU" dirty="0"/>
              <a:t> </a:t>
            </a:r>
            <a:r>
              <a:rPr lang="ru-RU" dirty="0" err="1"/>
              <a:t>төленген</a:t>
            </a:r>
            <a:r>
              <a:rPr lang="ru-RU" dirty="0"/>
              <a:t> </a:t>
            </a:r>
            <a:r>
              <a:rPr lang="ru-RU" dirty="0" err="1"/>
              <a:t>кезде</a:t>
            </a:r>
            <a:r>
              <a:rPr lang="ru-RU" dirty="0" smtClean="0"/>
              <a:t>;</a:t>
            </a:r>
          </a:p>
          <a:p>
            <a:pPr algn="just" eaLnBrk="0" fontAlgn="base" hangingPunct="0">
              <a:lnSpc>
                <a:spcPct val="100000"/>
              </a:lnSpc>
              <a:spcBef>
                <a:spcPct val="0"/>
              </a:spcBef>
              <a:spcAft>
                <a:spcPct val="0"/>
              </a:spcAft>
              <a:buFont typeface="Wingdings" panose="05000000000000000000" pitchFamily="2" charset="2"/>
              <a:buChar char="Ø"/>
            </a:pPr>
            <a:r>
              <a:rPr lang="ru-RU" b="1" dirty="0" err="1" smtClean="0"/>
              <a:t>Оңайлатылған</a:t>
            </a:r>
            <a:r>
              <a:rPr lang="ru-RU" dirty="0" smtClean="0"/>
              <a:t> </a:t>
            </a:r>
            <a:r>
              <a:rPr lang="ru-RU" dirty="0"/>
              <a:t>(</a:t>
            </a:r>
            <a:r>
              <a:rPr lang="ru-RU" dirty="0" err="1"/>
              <a:t>оңайлатылған</a:t>
            </a:r>
            <a:r>
              <a:rPr lang="ru-RU" dirty="0"/>
              <a:t> декларация </a:t>
            </a:r>
            <a:r>
              <a:rPr lang="ru-RU" dirty="0" err="1"/>
              <a:t>негізіндегі</a:t>
            </a:r>
            <a:r>
              <a:rPr lang="ru-RU" dirty="0"/>
              <a:t> </a:t>
            </a:r>
            <a:r>
              <a:rPr lang="ru-RU" dirty="0" err="1"/>
              <a:t>арнаулы</a:t>
            </a:r>
            <a:r>
              <a:rPr lang="ru-RU" dirty="0"/>
              <a:t> </a:t>
            </a:r>
            <a:r>
              <a:rPr lang="ru-RU" dirty="0" err="1"/>
              <a:t>салық</a:t>
            </a:r>
            <a:r>
              <a:rPr lang="ru-RU" dirty="0"/>
              <a:t> </a:t>
            </a:r>
            <a:r>
              <a:rPr lang="ru-RU" dirty="0" err="1"/>
              <a:t>режимі</a:t>
            </a:r>
            <a:r>
              <a:rPr lang="ru-RU" dirty="0"/>
              <a:t>) – </a:t>
            </a:r>
            <a:r>
              <a:rPr lang="ru-RU" dirty="0" err="1"/>
              <a:t>салық</a:t>
            </a:r>
            <a:r>
              <a:rPr lang="ru-RU" dirty="0"/>
              <a:t> </a:t>
            </a:r>
            <a:r>
              <a:rPr lang="ru-RU" dirty="0" err="1"/>
              <a:t>алынған</a:t>
            </a:r>
            <a:r>
              <a:rPr lang="ru-RU" dirty="0"/>
              <a:t> </a:t>
            </a:r>
            <a:r>
              <a:rPr lang="ru-RU" dirty="0" err="1"/>
              <a:t>табыс</a:t>
            </a:r>
            <a:r>
              <a:rPr lang="ru-RU" dirty="0"/>
              <a:t> </a:t>
            </a:r>
            <a:r>
              <a:rPr lang="ru-RU" dirty="0" err="1"/>
              <a:t>сомасынан</a:t>
            </a:r>
            <a:r>
              <a:rPr lang="ru-RU" dirty="0"/>
              <a:t> </a:t>
            </a:r>
            <a:r>
              <a:rPr lang="ru-RU" dirty="0" err="1"/>
              <a:t>төленеді</a:t>
            </a:r>
            <a:r>
              <a:rPr lang="ru-RU" dirty="0" smtClean="0"/>
              <a:t>;</a:t>
            </a:r>
          </a:p>
          <a:p>
            <a:pPr algn="just" eaLnBrk="0" fontAlgn="base" hangingPunct="0">
              <a:lnSpc>
                <a:spcPct val="100000"/>
              </a:lnSpc>
              <a:spcBef>
                <a:spcPct val="0"/>
              </a:spcBef>
              <a:spcAft>
                <a:spcPct val="0"/>
              </a:spcAft>
              <a:buFont typeface="Wingdings" panose="05000000000000000000" pitchFamily="2" charset="2"/>
              <a:buChar char="Ø"/>
            </a:pPr>
            <a:r>
              <a:rPr lang="ru-RU" b="1" dirty="0" smtClean="0"/>
              <a:t>Патент </a:t>
            </a:r>
            <a:r>
              <a:rPr lang="ru-RU" b="1" dirty="0"/>
              <a:t>(патент </a:t>
            </a:r>
            <a:r>
              <a:rPr lang="ru-RU" b="1" dirty="0" err="1"/>
              <a:t>негізіндегі</a:t>
            </a:r>
            <a:r>
              <a:rPr lang="ru-RU" b="1" dirty="0"/>
              <a:t> </a:t>
            </a:r>
            <a:r>
              <a:rPr lang="ru-RU" b="1" dirty="0" err="1"/>
              <a:t>арнаулы</a:t>
            </a:r>
            <a:r>
              <a:rPr lang="ru-RU" b="1" dirty="0"/>
              <a:t> </a:t>
            </a:r>
            <a:r>
              <a:rPr lang="ru-RU" b="1" dirty="0" err="1"/>
              <a:t>салық</a:t>
            </a:r>
            <a:r>
              <a:rPr lang="ru-RU" b="1" dirty="0"/>
              <a:t> </a:t>
            </a:r>
            <a:r>
              <a:rPr lang="ru-RU" b="1" dirty="0" err="1"/>
              <a:t>режимі</a:t>
            </a:r>
            <a:r>
              <a:rPr lang="ru-RU" b="1" dirty="0"/>
              <a:t>)</a:t>
            </a:r>
            <a:r>
              <a:rPr lang="ru-RU" dirty="0"/>
              <a:t> – </a:t>
            </a:r>
            <a:r>
              <a:rPr lang="ru-RU" dirty="0" err="1"/>
              <a:t>салық</a:t>
            </a:r>
            <a:r>
              <a:rPr lang="ru-RU" dirty="0"/>
              <a:t> </a:t>
            </a:r>
            <a:r>
              <a:rPr lang="ru-RU" dirty="0" err="1"/>
              <a:t>мәлімделген</a:t>
            </a:r>
            <a:r>
              <a:rPr lang="ru-RU" dirty="0"/>
              <a:t> </a:t>
            </a:r>
            <a:r>
              <a:rPr lang="ru-RU" dirty="0" err="1"/>
              <a:t>табыс</a:t>
            </a:r>
            <a:r>
              <a:rPr lang="ru-RU" dirty="0"/>
              <a:t> </a:t>
            </a:r>
            <a:r>
              <a:rPr lang="ru-RU" dirty="0" err="1"/>
              <a:t>сомасына</a:t>
            </a:r>
            <a:r>
              <a:rPr lang="ru-RU" dirty="0"/>
              <a:t> </a:t>
            </a:r>
            <a:r>
              <a:rPr lang="ru-RU" dirty="0" err="1"/>
              <a:t>есептеледі</a:t>
            </a:r>
            <a:r>
              <a:rPr lang="ru-RU" dirty="0" smtClean="0"/>
              <a:t>;</a:t>
            </a:r>
          </a:p>
          <a:p>
            <a:pPr algn="just" eaLnBrk="0" fontAlgn="base" hangingPunct="0">
              <a:lnSpc>
                <a:spcPct val="100000"/>
              </a:lnSpc>
              <a:spcBef>
                <a:spcPct val="0"/>
              </a:spcBef>
              <a:spcAft>
                <a:spcPct val="0"/>
              </a:spcAft>
              <a:buFont typeface="Wingdings" panose="05000000000000000000" pitchFamily="2" charset="2"/>
              <a:buChar char="Ø"/>
            </a:pPr>
            <a:r>
              <a:rPr lang="ru-RU" dirty="0" smtClean="0"/>
              <a:t>БШР</a:t>
            </a:r>
            <a:r>
              <a:rPr lang="en-US" dirty="0" smtClean="0"/>
              <a:t> </a:t>
            </a:r>
            <a:r>
              <a:rPr lang="en-US" b="1" dirty="0"/>
              <a:t>(</a:t>
            </a:r>
            <a:r>
              <a:rPr lang="ru-RU" b="1" dirty="0" err="1"/>
              <a:t>бекітілген</a:t>
            </a:r>
            <a:r>
              <a:rPr lang="ru-RU" b="1" dirty="0"/>
              <a:t> </a:t>
            </a:r>
            <a:r>
              <a:rPr lang="ru-RU" b="1" dirty="0" err="1"/>
              <a:t>шегерім</a:t>
            </a:r>
            <a:r>
              <a:rPr lang="ru-RU" b="1" dirty="0"/>
              <a:t> </a:t>
            </a:r>
            <a:r>
              <a:rPr lang="ru-RU" b="1" dirty="0" err="1"/>
              <a:t>режимі</a:t>
            </a:r>
            <a:r>
              <a:rPr lang="ru-RU" b="1" dirty="0"/>
              <a:t>) </a:t>
            </a:r>
            <a:r>
              <a:rPr lang="ru-RU" dirty="0"/>
              <a:t>- </a:t>
            </a:r>
            <a:r>
              <a:rPr lang="ru-RU" dirty="0" err="1"/>
              <a:t>салық</a:t>
            </a:r>
            <a:r>
              <a:rPr lang="ru-RU" dirty="0"/>
              <a:t> </a:t>
            </a:r>
            <a:r>
              <a:rPr lang="ru-RU" dirty="0" err="1"/>
              <a:t>алынған</a:t>
            </a:r>
            <a:r>
              <a:rPr lang="ru-RU" dirty="0"/>
              <a:t>, </a:t>
            </a:r>
            <a:r>
              <a:rPr lang="ru-RU" dirty="0" err="1"/>
              <a:t>шығыстарға</a:t>
            </a:r>
            <a:r>
              <a:rPr lang="ru-RU" dirty="0"/>
              <a:t> </a:t>
            </a:r>
            <a:r>
              <a:rPr lang="ru-RU" dirty="0" err="1"/>
              <a:t>азайтылған</a:t>
            </a:r>
            <a:r>
              <a:rPr lang="ru-RU" dirty="0"/>
              <a:t> </a:t>
            </a:r>
            <a:r>
              <a:rPr lang="ru-RU" dirty="0" err="1"/>
              <a:t>табыстан</a:t>
            </a:r>
            <a:r>
              <a:rPr lang="ru-RU" dirty="0"/>
              <a:t> </a:t>
            </a:r>
            <a:r>
              <a:rPr lang="ru-RU" dirty="0" err="1"/>
              <a:t>төленеді</a:t>
            </a:r>
            <a:r>
              <a:rPr lang="ru-RU" dirty="0" smtClean="0"/>
              <a:t>;</a:t>
            </a:r>
          </a:p>
          <a:p>
            <a:pPr algn="just" eaLnBrk="0" fontAlgn="base" hangingPunct="0">
              <a:lnSpc>
                <a:spcPct val="100000"/>
              </a:lnSpc>
              <a:spcBef>
                <a:spcPct val="0"/>
              </a:spcBef>
              <a:spcAft>
                <a:spcPct val="0"/>
              </a:spcAft>
              <a:buFont typeface="Wingdings" panose="05000000000000000000" pitchFamily="2" charset="2"/>
              <a:buChar char="Ø"/>
            </a:pPr>
            <a:r>
              <a:rPr lang="en-US" dirty="0" smtClean="0"/>
              <a:t> </a:t>
            </a:r>
            <a:r>
              <a:rPr lang="en-US" dirty="0"/>
              <a:t>(</a:t>
            </a:r>
            <a:r>
              <a:rPr lang="ru-RU" dirty="0" err="1"/>
              <a:t>шаруа</a:t>
            </a:r>
            <a:r>
              <a:rPr lang="ru-RU" dirty="0"/>
              <a:t> </a:t>
            </a:r>
            <a:r>
              <a:rPr lang="ru-RU" dirty="0" err="1"/>
              <a:t>немесе</a:t>
            </a:r>
            <a:r>
              <a:rPr lang="ru-RU" dirty="0"/>
              <a:t> фермер </a:t>
            </a:r>
            <a:r>
              <a:rPr lang="ru-RU" dirty="0" err="1"/>
              <a:t>қожалықтары</a:t>
            </a:r>
            <a:r>
              <a:rPr lang="ru-RU" dirty="0"/>
              <a:t> </a:t>
            </a:r>
            <a:r>
              <a:rPr lang="ru-RU" dirty="0" err="1"/>
              <a:t>үшін</a:t>
            </a:r>
            <a:r>
              <a:rPr lang="ru-RU" dirty="0"/>
              <a:t> </a:t>
            </a:r>
            <a:r>
              <a:rPr lang="ru-RU" dirty="0" err="1"/>
              <a:t>арнайы</a:t>
            </a:r>
            <a:r>
              <a:rPr lang="ru-RU" dirty="0"/>
              <a:t> </a:t>
            </a:r>
            <a:r>
              <a:rPr lang="ru-RU" dirty="0" err="1"/>
              <a:t>салық</a:t>
            </a:r>
            <a:r>
              <a:rPr lang="ru-RU" dirty="0"/>
              <a:t> </a:t>
            </a:r>
            <a:r>
              <a:rPr lang="ru-RU" dirty="0" err="1"/>
              <a:t>режимі</a:t>
            </a:r>
            <a:r>
              <a:rPr lang="ru-RU" dirty="0"/>
              <a:t>) - </a:t>
            </a:r>
            <a:r>
              <a:rPr lang="ru-RU" dirty="0" err="1"/>
              <a:t>жер</a:t>
            </a:r>
            <a:r>
              <a:rPr lang="ru-RU" dirty="0"/>
              <a:t> </a:t>
            </a:r>
            <a:r>
              <a:rPr lang="ru-RU" dirty="0" err="1"/>
              <a:t>учаскелерінің</a:t>
            </a:r>
            <a:r>
              <a:rPr lang="ru-RU" dirty="0"/>
              <a:t> </a:t>
            </a:r>
            <a:r>
              <a:rPr lang="ru-RU" dirty="0" err="1"/>
              <a:t>ауданы</a:t>
            </a:r>
            <a:r>
              <a:rPr lang="ru-RU" dirty="0"/>
              <a:t> </a:t>
            </a:r>
            <a:r>
              <a:rPr lang="ru-RU" dirty="0" err="1"/>
              <a:t>бойынша</a:t>
            </a:r>
            <a:r>
              <a:rPr lang="ru-RU" dirty="0"/>
              <a:t> </a:t>
            </a:r>
            <a:r>
              <a:rPr lang="ru-RU" dirty="0" err="1"/>
              <a:t>есептелген</a:t>
            </a:r>
            <a:r>
              <a:rPr lang="ru-RU" dirty="0"/>
              <a:t> </a:t>
            </a:r>
            <a:r>
              <a:rPr lang="ru-RU" dirty="0" err="1"/>
              <a:t>бірыңғай</a:t>
            </a:r>
            <a:r>
              <a:rPr lang="ru-RU" dirty="0"/>
              <a:t> </a:t>
            </a:r>
            <a:r>
              <a:rPr lang="ru-RU" dirty="0" err="1"/>
              <a:t>жер</a:t>
            </a:r>
            <a:r>
              <a:rPr lang="ru-RU" dirty="0"/>
              <a:t> </a:t>
            </a:r>
            <a:r>
              <a:rPr lang="ru-RU" dirty="0" err="1"/>
              <a:t>салығын</a:t>
            </a:r>
            <a:r>
              <a:rPr lang="ru-RU" dirty="0"/>
              <a:t> </a:t>
            </a:r>
            <a:r>
              <a:rPr lang="ru-RU" dirty="0" err="1"/>
              <a:t>төлеу</a:t>
            </a:r>
            <a:r>
              <a:rPr lang="ru-RU" dirty="0" smtClean="0"/>
              <a:t>;</a:t>
            </a:r>
          </a:p>
          <a:p>
            <a:pPr algn="just" eaLnBrk="0" fontAlgn="base" hangingPunct="0">
              <a:lnSpc>
                <a:spcPct val="100000"/>
              </a:lnSpc>
              <a:spcBef>
                <a:spcPct val="0"/>
              </a:spcBef>
              <a:spcAft>
                <a:spcPct val="0"/>
              </a:spcAft>
              <a:buFont typeface="Wingdings" panose="05000000000000000000" pitchFamily="2" charset="2"/>
              <a:buChar char="Ø"/>
            </a:pPr>
            <a:r>
              <a:rPr lang="en-US" dirty="0" smtClean="0"/>
              <a:t> </a:t>
            </a:r>
            <a:r>
              <a:rPr lang="en-US" dirty="0"/>
              <a:t>(</a:t>
            </a:r>
            <a:r>
              <a:rPr lang="ru-RU" dirty="0" err="1"/>
              <a:t>ауыл</a:t>
            </a:r>
            <a:r>
              <a:rPr lang="ru-RU" dirty="0"/>
              <a:t> </a:t>
            </a:r>
            <a:r>
              <a:rPr lang="ru-RU" dirty="0" err="1"/>
              <a:t>шаруашылығы</a:t>
            </a:r>
            <a:r>
              <a:rPr lang="ru-RU" dirty="0"/>
              <a:t> </a:t>
            </a:r>
            <a:r>
              <a:rPr lang="ru-RU" dirty="0" err="1"/>
              <a:t>тауарын</a:t>
            </a:r>
            <a:r>
              <a:rPr lang="ru-RU" dirty="0"/>
              <a:t> </a:t>
            </a:r>
            <a:r>
              <a:rPr lang="ru-RU" dirty="0" err="1"/>
              <a:t>өндірушілер</a:t>
            </a:r>
            <a:r>
              <a:rPr lang="ru-RU" dirty="0"/>
              <a:t> мен </a:t>
            </a:r>
            <a:r>
              <a:rPr lang="ru-RU" dirty="0" err="1"/>
              <a:t>ауыл</a:t>
            </a:r>
            <a:r>
              <a:rPr lang="ru-RU" dirty="0"/>
              <a:t> </a:t>
            </a:r>
            <a:r>
              <a:rPr lang="ru-RU" dirty="0" err="1"/>
              <a:t>шаруашылығы</a:t>
            </a:r>
            <a:r>
              <a:rPr lang="ru-RU" dirty="0"/>
              <a:t> </a:t>
            </a:r>
            <a:r>
              <a:rPr lang="ru-RU" dirty="0" err="1"/>
              <a:t>кооперативтеріне</a:t>
            </a:r>
            <a:r>
              <a:rPr lang="ru-RU" dirty="0"/>
              <a:t> </a:t>
            </a:r>
            <a:r>
              <a:rPr lang="ru-RU" dirty="0" err="1"/>
              <a:t>арналған</a:t>
            </a:r>
            <a:r>
              <a:rPr lang="ru-RU" dirty="0"/>
              <a:t> </a:t>
            </a:r>
            <a:r>
              <a:rPr lang="ru-RU" dirty="0" err="1"/>
              <a:t>арнайы</a:t>
            </a:r>
            <a:r>
              <a:rPr lang="ru-RU" dirty="0"/>
              <a:t> </a:t>
            </a:r>
            <a:r>
              <a:rPr lang="ru-RU" dirty="0" err="1"/>
              <a:t>салық</a:t>
            </a:r>
            <a:r>
              <a:rPr lang="ru-RU" dirty="0"/>
              <a:t> </a:t>
            </a:r>
            <a:r>
              <a:rPr lang="ru-RU" dirty="0" err="1"/>
              <a:t>режимі</a:t>
            </a:r>
            <a:r>
              <a:rPr lang="ru-RU" dirty="0"/>
              <a:t>) – </a:t>
            </a:r>
            <a:r>
              <a:rPr lang="ru-RU" dirty="0" err="1"/>
              <a:t>салықтар</a:t>
            </a:r>
            <a:r>
              <a:rPr lang="ru-RU" dirty="0"/>
              <a:t> </a:t>
            </a:r>
            <a:r>
              <a:rPr lang="ru-RU" dirty="0" err="1"/>
              <a:t>жалпыға</a:t>
            </a:r>
            <a:r>
              <a:rPr lang="ru-RU" dirty="0"/>
              <a:t> </a:t>
            </a:r>
            <a:r>
              <a:rPr lang="ru-RU" dirty="0" err="1"/>
              <a:t>бірдей</a:t>
            </a:r>
            <a:r>
              <a:rPr lang="ru-RU" dirty="0"/>
              <a:t> </a:t>
            </a:r>
            <a:r>
              <a:rPr lang="ru-RU" dirty="0" err="1"/>
              <a:t>белгіленген</a:t>
            </a:r>
            <a:r>
              <a:rPr lang="ru-RU" dirty="0"/>
              <a:t> </a:t>
            </a:r>
            <a:r>
              <a:rPr lang="ru-RU" dirty="0" err="1"/>
              <a:t>тәртіппен</a:t>
            </a:r>
            <a:r>
              <a:rPr lang="ru-RU" dirty="0"/>
              <a:t> </a:t>
            </a:r>
            <a:r>
              <a:rPr lang="ru-RU" dirty="0" err="1"/>
              <a:t>төленеді</a:t>
            </a:r>
            <a:r>
              <a:rPr lang="ru-RU" dirty="0"/>
              <a:t> </a:t>
            </a:r>
            <a:r>
              <a:rPr lang="ru-RU" dirty="0" err="1"/>
              <a:t>және</a:t>
            </a:r>
            <a:r>
              <a:rPr lang="ru-RU" dirty="0"/>
              <a:t> 70%-</a:t>
            </a:r>
            <a:r>
              <a:rPr lang="ru-RU" dirty="0" err="1"/>
              <a:t>ға</a:t>
            </a:r>
            <a:r>
              <a:rPr lang="ru-RU" dirty="0"/>
              <a:t> </a:t>
            </a:r>
            <a:r>
              <a:rPr lang="ru-RU" dirty="0" err="1"/>
              <a:t>азайтылады</a:t>
            </a:r>
            <a:r>
              <a:rPr lang="ru-RU" dirty="0"/>
              <a:t>.</a:t>
            </a:r>
          </a:p>
        </p:txBody>
      </p:sp>
    </p:spTree>
    <p:extLst>
      <p:ext uri="{BB962C8B-B14F-4D97-AF65-F5344CB8AC3E}">
        <p14:creationId xmlns:p14="http://schemas.microsoft.com/office/powerpoint/2010/main" val="42339635"/>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TM03457491[[fn=Метрополия]]</Template>
  <TotalTime>3011</TotalTime>
  <Words>1317</Words>
  <Application>Microsoft Office PowerPoint</Application>
  <PresentationFormat>Произвольный</PresentationFormat>
  <Paragraphs>101</Paragraphs>
  <Slides>15</Slides>
  <Notes>1</Notes>
  <HiddenSlides>0</HiddenSlides>
  <MMClips>0</MMClips>
  <ScaleCrop>false</ScaleCrop>
  <HeadingPairs>
    <vt:vector size="4" baseType="variant">
      <vt:variant>
        <vt:lpstr>Тема</vt:lpstr>
      </vt:variant>
      <vt:variant>
        <vt:i4>1</vt:i4>
      </vt:variant>
      <vt:variant>
        <vt:lpstr>Заголовки слайдов</vt:lpstr>
      </vt:variant>
      <vt:variant>
        <vt:i4>15</vt:i4>
      </vt:variant>
    </vt:vector>
  </HeadingPairs>
  <TitlesOfParts>
    <vt:vector size="16" baseType="lpstr">
      <vt:lpstr>Тема Office</vt:lpstr>
      <vt:lpstr>Презентация PowerPoint</vt:lpstr>
      <vt:lpstr>Презентация PowerPoint</vt:lpstr>
      <vt:lpstr>Салықтық оңтайландыру туралы түсінік және мақсаты </vt:lpstr>
      <vt:lpstr>    Салықтарды оңтайландыру мақсаттары Салықтарды оңтайландырудың мақсаты – салық төлеушінің тиісті міндеттемелері бар барлық салықтардың мөлшерін азайту, салық органдарының айыппұлдарын барынша азайту, салық тәуекелдерін азайту.  Сонымен қатар салықты оңтайландырудың мақсаты салық төлемдерін кейінге қалдыру, яғни оларды төлеу мерзімін кейінге қалдыру болуы мүмкін. </vt:lpstr>
      <vt:lpstr>Презентация PowerPoint</vt:lpstr>
      <vt:lpstr>Презентация PowerPoint</vt:lpstr>
      <vt:lpstr>Салықты жоспарлау</vt:lpstr>
      <vt:lpstr>Салықты оңтайландыру әдістері нақты жағдайға байланысты және ең алдымен келесі шарттар қарастырылады және ескеріледі: </vt:lpstr>
      <vt:lpstr>Презентация PowerPoint</vt:lpstr>
      <vt:lpstr>Салықтарды оңтайландыру әдістері</vt:lpstr>
      <vt:lpstr>Презентация PowerPoint</vt:lpstr>
      <vt:lpstr>Презентация PowerPoint</vt:lpstr>
      <vt:lpstr>Презентация PowerPoint</vt:lpstr>
      <vt:lpstr>Презентация PowerPoint</vt:lpstr>
      <vt:lpstr>Презентация PowerPoint</vt:lpstr>
    </vt:vector>
  </TitlesOfParts>
  <Company>SPecialiST RePack</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КАЗАХСКИЙ НАЦИОНАЛЬНЫЙ УНИВЕРСИТЕТ ИМ. АЛЬ-ФАРАБИ</dc:title>
  <dc:creator>Knight of Justice</dc:creator>
  <cp:lastModifiedBy>admin</cp:lastModifiedBy>
  <cp:revision>104</cp:revision>
  <dcterms:created xsi:type="dcterms:W3CDTF">2019-11-06T10:28:41Z</dcterms:created>
  <dcterms:modified xsi:type="dcterms:W3CDTF">2021-10-29T07:01:43Z</dcterms:modified>
</cp:coreProperties>
</file>